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70" r:id="rId8"/>
    <p:sldId id="271" r:id="rId9"/>
    <p:sldId id="272" r:id="rId10"/>
    <p:sldId id="262" r:id="rId11"/>
    <p:sldId id="263" r:id="rId12"/>
    <p:sldId id="264" r:id="rId13"/>
    <p:sldId id="265" r:id="rId14"/>
    <p:sldId id="266" r:id="rId15"/>
    <p:sldId id="267" r:id="rId16"/>
    <p:sldId id="268" r:id="rId17"/>
    <p:sldId id="269" r:id="rId18"/>
    <p:sldId id="273" r:id="rId2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1108" y="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Open with the application opportunity, not with forecast governance. Three families have enough public persistent-state evidence to justify bounded qualification: DDR5 subsystem NVM, accelerator-power NVM, and platform trust state. Repair and service-state opportunities are real but require a named implementation boundary.</a:t>
            </a:r>
          </a:p>
          <a:p>
            <a:endParaRPr/>
          </a:p>
          <a:p>
            <a:r>
              <a:t>[講者備忘 — ZH-TW]</a:t>
            </a:r>
          </a:p>
          <a:p>
            <a:r>
              <a:t>開場先講應用機會，而不是先講不能 forecast。三個 family 已有足夠公開 persistent-state 證據，可啟動有邊界的 qualification：DDR5 subsystem、accelerator power、platform trust。Repair 與 service-state 機會存在，但必須先具名 implementation boundary。</a:t>
            </a:r>
          </a:p>
          <a:p>
            <a:endParaRPr/>
          </a:p>
          <a:p>
            <a:r>
              <a:t>[POV]</a:t>
            </a:r>
          </a:p>
          <a:p>
            <a:r>
              <a:t>Synopsys first-party opportunity qualification</a:t>
            </a:r>
          </a:p>
          <a:p>
            <a:endParaRPr/>
          </a:p>
          <a:p>
            <a:r>
              <a:t>[Sources]</a:t>
            </a:r>
          </a:p>
          <a:p>
            <a:r>
              <a:t>- https://www.renesas.com/en/document/sds/rrg5322x-a20-short-form-datasheet</a:t>
            </a:r>
          </a:p>
          <a:p>
            <a:r>
              <a:t>- https://www.ti.com/lit/ds/symlink/tps536c9t.pdf</a:t>
            </a:r>
          </a:p>
          <a:p>
            <a:r>
              <a:t>- https://www.opencompute.org/documents/oai-oam-base-specification-r2-0-v1-0-20230919-pdf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Ask for three bounded briefs. DDR5 and accelerator power can start at product-fit level. Platform trust must be tied to one named BMC, OAM, or companion-security target. Repair and OCP service state remain discovery-led. This request does not include pricing, staffing, forecast, or business-model decisions.</a:t>
            </a:r>
          </a:p>
          <a:p>
            <a:endParaRPr/>
          </a:p>
          <a:p>
            <a:r>
              <a:t>[講者備忘 — ZH-TW]</a:t>
            </a:r>
          </a:p>
          <a:p>
            <a:r>
              <a:t>要求核准三份有邊界的 qualification brief。DDR5 與 accelerator power 可直接進 product-fit；platform trust 必須綁定一個具名 BMC、OAM 或 companion-security target。Repair 與 OCP service state 先做 discovery。本次不要求 pricing、staffing、forecast 或 business-model 決策。</a:t>
            </a:r>
          </a:p>
          <a:p>
            <a:endParaRPr/>
          </a:p>
          <a:p>
            <a:r>
              <a:t>[POV]</a:t>
            </a:r>
          </a:p>
          <a:p>
            <a:r>
              <a:t>Synopsys first-party opportunity qualification</a:t>
            </a:r>
          </a:p>
          <a:p>
            <a:endParaRPr/>
          </a:p>
          <a:p>
            <a:r>
              <a:t>[Sources]</a:t>
            </a:r>
          </a:p>
          <a:p>
            <a:r>
              <a:t>- https://www.renesas.com/en/products/spd5118</a:t>
            </a:r>
          </a:p>
          <a:p>
            <a:r>
              <a:t>- https://www.infineon.com/part/XDPE1C284A-0000</a:t>
            </a:r>
          </a:p>
          <a:p>
            <a:r>
              <a:t>- https://axiado.com/wp-content/uploads/2025/03/Axiado_AI-Driven_Secure_Management_Card_Product_Brief.pdf</a:t>
            </a:r>
          </a:p>
          <a:p>
            <a:r>
              <a:t>- https://www.synopsys.com/webinars/nvm-otp-tsmc-n5.html</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Use the same selection grammar for every application. OTP fits only when one-way-bit semantics, update count, capacity and programming constraints are satisfied. MTP/EEPROM fits bounded rewrite. PUF is a root-reconstruction primitive, not a stored NVM replacement. Large or frequent-write payloads need a higher-capacity route.</a:t>
            </a:r>
          </a:p>
          <a:p>
            <a:endParaRPr/>
          </a:p>
          <a:p>
            <a:r>
              <a:t>[講者備忘 — ZH-TW]</a:t>
            </a:r>
          </a:p>
          <a:p>
            <a:r>
              <a:t>所有應用都用同一套 selection grammar。只有 one-way-bit semantics、update count、capacity 與 programming constraints 都成立時，OTP 才適合。MTP/EEPROM 對應 bounded rewrite。PUF 是 root-reconstruction primitive，不是儲存型 NVM 的替代品。大量或高頻寫入要走 higher-capacity route。</a:t>
            </a:r>
          </a:p>
          <a:p>
            <a:endParaRPr/>
          </a:p>
          <a:p>
            <a:r>
              <a:t>[POV]</a:t>
            </a:r>
          </a:p>
          <a:p>
            <a:r>
              <a:t>Synopsys first-party opportunity qualification</a:t>
            </a:r>
          </a:p>
          <a:p>
            <a:endParaRPr/>
          </a:p>
          <a:p>
            <a:r>
              <a:t>[Sources]</a:t>
            </a:r>
          </a:p>
          <a:p>
            <a:r>
              <a:t>- https://chipsalliance.github.io/caliptra-web/docs/2.0/index.html</a:t>
            </a:r>
          </a:p>
          <a:p>
            <a:r>
              <a:t>- https://www.opencompute.org/documents/ocp-gpu-fw-update-specification-v1-1-pdf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Treat PMIC and SPD Hub as one executive opportunity package with two technical targets. The Renesas PMIC explicitly uses MTP. SPD Hub sources disclose protected EEPROM/NVM blocks. The qualification asks for one target program and two state contracts—not two inflated market opportunities.</a:t>
            </a:r>
          </a:p>
          <a:p>
            <a:endParaRPr/>
          </a:p>
          <a:p>
            <a:r>
              <a:t>[講者備忘 — ZH-TW]</a:t>
            </a:r>
          </a:p>
          <a:p>
            <a:r>
              <a:t>Executive 層級把 PMIC 與 SPD Hub 視為一個 opportunity package，但技術上仍有兩個 target。Renesas PMIC 明確使用 MTP；SPD Hub 公開資料則揭露受保護的 EEPROM/NVM blocks。Qualification 要求一個 target program 與兩份 state contract，不要膨脹成兩個市場機會。</a:t>
            </a:r>
          </a:p>
          <a:p>
            <a:endParaRPr/>
          </a:p>
          <a:p>
            <a:r>
              <a:t>[POV]</a:t>
            </a:r>
          </a:p>
          <a:p>
            <a:r>
              <a:t>Synopsys first-party opportunity qualification</a:t>
            </a:r>
          </a:p>
          <a:p>
            <a:endParaRPr/>
          </a:p>
          <a:p>
            <a:r>
              <a:t>[Sources]</a:t>
            </a:r>
          </a:p>
          <a:p>
            <a:r>
              <a:t>- https://www.renesas.com/en/document/sds/rrg5322x-a20-short-form-datasheet</a:t>
            </a:r>
          </a:p>
          <a:p>
            <a:r>
              <a:t>- https://www.renesas.com/en/products/spd5118</a:t>
            </a:r>
          </a:p>
          <a:p>
            <a:r>
              <a:t>- https://www.montage-tech.com/Memory_Interface/DDR5_Server/M88SPD5118</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The opportunity is specific because named accelerator-power products publicly disclose internal NVM and persistent state functions. Partition the payload: immutable trim can be OTP-class, bounded configuration and calibration can be MTP-class, and frequent logging must pass an endurance gate.</a:t>
            </a:r>
          </a:p>
          <a:p>
            <a:endParaRPr/>
          </a:p>
          <a:p>
            <a:r>
              <a:t>[講者備忘 — ZH-TW]</a:t>
            </a:r>
          </a:p>
          <a:p>
            <a:r>
              <a:t>這個機會之所以具 AI specificity，是因具名 accelerator-power product 公開揭露 internal NVM 與 persistent-state function。Payload 要分區：immutable trim 可評估 OTP；bounded configuration 與 calibration 可評估 MTP；frequent logging 必須通過 endurance gate。</a:t>
            </a:r>
          </a:p>
          <a:p>
            <a:endParaRPr/>
          </a:p>
          <a:p>
            <a:r>
              <a:t>[POV]</a:t>
            </a:r>
          </a:p>
          <a:p>
            <a:r>
              <a:t>Synopsys first-party opportunity qualification</a:t>
            </a:r>
          </a:p>
          <a:p>
            <a:endParaRPr/>
          </a:p>
          <a:p>
            <a:r>
              <a:t>[Sources]</a:t>
            </a:r>
          </a:p>
          <a:p>
            <a:r>
              <a:t>- https://www.infineon.com/part/XDPE1C284A-0000</a:t>
            </a:r>
          </a:p>
          <a:p>
            <a:r>
              <a:t>- https://www.ti.com/lit/ds/symlink/tps536c9t.pdf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Keep the roles separate. OTP persists immutable or monotonic policy. PUF can reconstruct a device-specific root or obfuscation input. A secure controller coordinates provisioning, access and recovery. Public standards and products establish the state class; Synopsys should qualify the integrated package against one named target.</a:t>
            </a:r>
          </a:p>
          <a:p>
            <a:endParaRPr/>
          </a:p>
          <a:p>
            <a:r>
              <a:t>[講者備忘 — ZH-TW]</a:t>
            </a:r>
          </a:p>
          <a:p>
            <a:r>
              <a:t>角色必須分開。OTP 保存 immutable 或 monotonic policy；PUF 可重建 device-specific root 或 obfuscation input；secure controller 協調 provisioning、access 與 recovery。公開標準與產品只證明 state class，Synopsys 應對一個具名 target 做 integrated package qualification。</a:t>
            </a:r>
          </a:p>
          <a:p>
            <a:endParaRPr/>
          </a:p>
          <a:p>
            <a:r>
              <a:t>[POV]</a:t>
            </a:r>
          </a:p>
          <a:p>
            <a:r>
              <a:t>Synopsys first-party opportunity qualification</a:t>
            </a:r>
          </a:p>
          <a:p>
            <a:endParaRPr/>
          </a:p>
          <a:p>
            <a:r>
              <a:t>[Sources]</a:t>
            </a:r>
          </a:p>
          <a:p>
            <a:r>
              <a:t>- https://www.opencompute.org/documents/oai-oam-base-specification-r2-0-v1-0-20230919-pdf</a:t>
            </a:r>
          </a:p>
          <a:p>
            <a:r>
              <a:t>- https://www.opencompute.org/documents/secure-boot-2-pdf</a:t>
            </a:r>
          </a:p>
          <a:p>
            <a:r>
              <a:t>- https://chipsalliance.github.io/caliptra-web/docs/2.0/index.html</a:t>
            </a:r>
          </a:p>
          <a:p>
            <a:r>
              <a:t>- https://axiado.com/wp-content/uploads/2025/03/Axiado_AI-Driven_Secure_Management_Card_Product_Brief.pdf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Separate two opportunity routes. Synopsys already has public N5 material for AI/HPC/Edge SRAM repair information and STAR integration to OTP/eFuse, so the SoC repair brief can start now. HBM repair persistence is public, but Base Die versus Logic Die versus platform InfoROM is not universal; qualify the authoritative locus first.</a:t>
            </a:r>
          </a:p>
          <a:p>
            <a:endParaRPr/>
          </a:p>
          <a:p>
            <a:r>
              <a:t>[講者備忘 — ZH-TW]</a:t>
            </a:r>
          </a:p>
          <a:p>
            <a:r>
              <a:t>Repair 必須拆成兩條路。Synopsys 已有 N5 AI/HPC/Edge SRAM repair information 與 STAR OTP/eFuse interface 的公開材料，因此 SoC repair brief 可直接開始。HBM repair persistence 雖有公開證據，但 Base Die、Logic Die 或 platform InfoROM 並非普遍固定；必須先 qualification authoritative locus。</a:t>
            </a:r>
          </a:p>
          <a:p>
            <a:endParaRPr/>
          </a:p>
          <a:p>
            <a:r>
              <a:t>[POV]</a:t>
            </a:r>
          </a:p>
          <a:p>
            <a:r>
              <a:t>Synopsys first-party opportunity qualification</a:t>
            </a:r>
          </a:p>
          <a:p>
            <a:endParaRPr/>
          </a:p>
          <a:p>
            <a:r>
              <a:t>[Sources]</a:t>
            </a:r>
          </a:p>
          <a:p>
            <a:r>
              <a:t>- https://www.synopsys.com/articles/addressing-functional-safety-in-socs-with-test-solutions.html</a:t>
            </a:r>
          </a:p>
          <a:p>
            <a:r>
              <a:t>- https://www.synopsys.com/webinars/nvm-otp-tsmc-n5.html</a:t>
            </a:r>
          </a:p>
          <a:p>
            <a:r>
              <a:t>- https://docs.nvidia.com/deploy/a100-gpu-mem-error-mgmt/595/user-visible-statistics.html</a:t>
            </a:r>
          </a:p>
          <a:p>
            <a:r>
              <a:t>- https://docs.nvidia.com/attestation/secureai-advisory-hbm3-resiliency-impact-on-driver-versions-r550-0-r550-90-12/index.html</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The standards establish saved state, not the physical NVM technology or Synopsys fit. OAI UBB FRU is a directly named board EEPROM socket. ELSFP defines nonvolatile save/restore semantics but leaves implementation out of scope. The qualification question is whether integration creates sufficient system value against the published external baseline.</a:t>
            </a:r>
          </a:p>
          <a:p>
            <a:endParaRPr/>
          </a:p>
          <a:p>
            <a:r>
              <a:t>[講者備忘 — ZH-TW]</a:t>
            </a:r>
          </a:p>
          <a:p>
            <a:r>
              <a:t>標準只證明 saved state，不會自動指定 physical NVM technology 或 Synopsys fit。OAI UBB FRU 是明確的 board EEPROM socket；ELSFP 定義 nonvolatile save/restore semantics，但 implementation 不在規範範圍。真正的 qualification 問題是：相較公開的 external baseline，integration 是否創造足夠 system value。</a:t>
            </a:r>
          </a:p>
          <a:p>
            <a:endParaRPr/>
          </a:p>
          <a:p>
            <a:r>
              <a:t>[POV]</a:t>
            </a:r>
          </a:p>
          <a:p>
            <a:r>
              <a:t>Synopsys first-party opportunity qualification</a:t>
            </a:r>
          </a:p>
          <a:p>
            <a:endParaRPr/>
          </a:p>
          <a:p>
            <a:r>
              <a:t>[Sources]</a:t>
            </a:r>
          </a:p>
          <a:p>
            <a:r>
              <a:t>- https://www.opencompute.org/documents/oai-ubb-base-specification-r2-0-v0-5-2-pdf</a:t>
            </a:r>
          </a:p>
          <a:p>
            <a:r>
              <a:t>- https://www.oiforum.com/wp-content/uploads/OIF-ELSFP-CMIS-01.0.pdf</a:t>
            </a:r>
          </a:p>
          <a:p>
            <a:r>
              <a:t>- https://www.opencompute.org/documents/secure-boot-2-pdf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Close by asking for only what this presentation can responsibly request: three target-bound briefs. Each brief must return with the named target, state contract, implementation constraints, candidate Synopsys product and fit conclusion. Design win, shipment and royalty remain downstream.</a:t>
            </a:r>
          </a:p>
          <a:p>
            <a:endParaRPr/>
          </a:p>
          <a:p>
            <a:r>
              <a:t>[講者備忘 — ZH-TW]</a:t>
            </a:r>
          </a:p>
          <a:p>
            <a:r>
              <a:t>結尾只要求這份簡報有權責提出的事項：三份 target-bound brief。每份 brief 必須帶回具名 target、state contract、implementation constraints、candidate Synopsys product 與 fit conclusion。Design win、shipment 與 royalty 都是後續階段。</a:t>
            </a:r>
          </a:p>
          <a:p>
            <a:endParaRPr/>
          </a:p>
          <a:p>
            <a:r>
              <a:t>[POV]</a:t>
            </a:r>
          </a:p>
          <a:p>
            <a:r>
              <a:t>Synopsys first-party opportunity qualification</a:t>
            </a:r>
          </a:p>
          <a:p>
            <a:endParaRPr/>
          </a:p>
          <a:p>
            <a:r>
              <a:t>[Sources]</a:t>
            </a:r>
          </a:p>
          <a:p>
            <a:r>
              <a:t>- No external factual claim on this slide; narrative synthesis only.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Use this appendix once, then stop repeating the disclaimer. The deck can support requirement, disclosure and target-bound Synopsys fit. It does not establish customer selection, shipment or royalty.</a:t>
            </a:r>
          </a:p>
          <a:p>
            <a:endParaRPr/>
          </a:p>
          <a:p>
            <a:r>
              <a:t>[講者備忘 — ZH-TW]</a:t>
            </a:r>
          </a:p>
          <a:p>
            <a:r>
              <a:t>這個 appendix 說明一次即可，不要在主線反覆重複。此 deck 可支撐 requirement、disclosure 與 target-bound Synopsys fit；不能證明 customer selection、shipment 或 royalty。</a:t>
            </a:r>
          </a:p>
          <a:p>
            <a:endParaRPr/>
          </a:p>
          <a:p>
            <a:r>
              <a:t>[POV]</a:t>
            </a:r>
          </a:p>
          <a:p>
            <a:r>
              <a:t>Synopsys first-party opportunity qualification</a:t>
            </a:r>
          </a:p>
          <a:p>
            <a:endParaRPr/>
          </a:p>
          <a:p>
            <a:r>
              <a:t>[Sources]</a:t>
            </a:r>
          </a:p>
          <a:p>
            <a:r>
              <a:t>- No external factual claim on this slide; narrative synthesis only.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This ledger keeps the public claim and the remaining target-specific work on the same line. Named products make the opportunity concrete, but they do not demonstrate Synopsys adoption or define the physical memory technology beyond what the source states.</a:t>
            </a:r>
          </a:p>
          <a:p>
            <a:endParaRPr/>
          </a:p>
          <a:p>
            <a:r>
              <a:t>[講者備忘 — ZH-TW]</a:t>
            </a:r>
          </a:p>
          <a:p>
            <a:r>
              <a:t>這張 ledger 把公開 claim 與尚未關閉的 target-specific work 放在同一行。具名產品讓機會具體，但不代表 Synopsys adoption，也不能超出 source 明示範圍去推定 physical memory technology。</a:t>
            </a:r>
          </a:p>
          <a:p>
            <a:endParaRPr/>
          </a:p>
          <a:p>
            <a:r>
              <a:t>[POV]</a:t>
            </a:r>
          </a:p>
          <a:p>
            <a:r>
              <a:t>Synopsys first-party opportunity qualification</a:t>
            </a:r>
          </a:p>
          <a:p>
            <a:endParaRPr/>
          </a:p>
          <a:p>
            <a:r>
              <a:t>[Sources]</a:t>
            </a:r>
          </a:p>
          <a:p>
            <a:r>
              <a:t>- https://www.renesas.com/en/document/sds/rrg5322x-a20-short-form-datasheet</a:t>
            </a:r>
          </a:p>
          <a:p>
            <a:r>
              <a:t>- https://www.renesas.com/en/products/spd5118</a:t>
            </a:r>
          </a:p>
          <a:p>
            <a:r>
              <a:t>- https://www.montage-tech.com/Memory_Interface/DDR5_Server/M88SPD5118</a:t>
            </a:r>
          </a:p>
          <a:p>
            <a:r>
              <a:t>- https://www.infineon.com/part/XDPE1C284A-0000</a:t>
            </a:r>
          </a:p>
          <a:p>
            <a:r>
              <a:t>- https://www.ti.com/lit/ds/symlink/tps536c9t.pdf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The evidence ceiling differs by source. OAI/OCP establishes persistent security requirements. Caliptra and Axiado show that persistent fuse fields and PUF roles can coexist. ELSFP defines saved nonvolatile behavior but not the storage technology. Keep every candidate mapping dashed until the named target is qualified.</a:t>
            </a:r>
          </a:p>
          <a:p>
            <a:endParaRPr/>
          </a:p>
          <a:p>
            <a:r>
              <a:t>[講者備忘 — ZH-TW]</a:t>
            </a:r>
          </a:p>
          <a:p>
            <a:r>
              <a:t>不同 source 的 evidence ceiling 不同。OAI/OCP 證明 persistent security requirements；Caliptra 與 Axiado 證明 persistent fuse fields 與 PUF roles 可共存；ELSFP 定義 nonvolatile save behavior，但不指定 storage technology。具名 target 未 qualification 前，candidate mapping 都維持 dashed。</a:t>
            </a:r>
          </a:p>
          <a:p>
            <a:endParaRPr/>
          </a:p>
          <a:p>
            <a:r>
              <a:t>[POV]</a:t>
            </a:r>
          </a:p>
          <a:p>
            <a:r>
              <a:t>Synopsys first-party opportunity qualification</a:t>
            </a:r>
          </a:p>
          <a:p>
            <a:endParaRPr/>
          </a:p>
          <a:p>
            <a:r>
              <a:t>[Sources]</a:t>
            </a:r>
          </a:p>
          <a:p>
            <a:r>
              <a:t>- https://www.opencompute.org/documents/oai-oam-base-specification-r2-0-v1-0-20230919-pdf</a:t>
            </a:r>
          </a:p>
          <a:p>
            <a:r>
              <a:t>- https://www.opencompute.org/documents/ocp-gpu-fw-update-specification-v1-1-pdf</a:t>
            </a:r>
          </a:p>
          <a:p>
            <a:r>
              <a:t>- https://chipsalliance.github.io/caliptra-web/docs/2.0/index.html</a:t>
            </a:r>
          </a:p>
          <a:p>
            <a:r>
              <a:t>- https://axiado.com/wp-content/uploads/2025/03/Axiado_AI-Driven_Secure_Management_Card_Product_Brief.pdf</a:t>
            </a:r>
          </a:p>
          <a:p>
            <a:r>
              <a:t>- https://www.oiforum.com/wp-content/uploads/OIF-ELSFP-CMIS-01.0.pdf</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The physical-location question is the technical gate. Do not state that HBM repair can only use OTP on the Base Die or Logic Die. Public evidence supports multiple loci and technologies. Also validate eFuse programming-current and pad implications on the exact target; do not convert that general concern into a universal numeric claim without target data.</a:t>
            </a:r>
          </a:p>
          <a:p>
            <a:endParaRPr/>
          </a:p>
          <a:p>
            <a:r>
              <a:t>[講者備忘 — ZH-TW]</a:t>
            </a:r>
          </a:p>
          <a:p>
            <a:r>
              <a:t>Physical-location 才是技術 gate。不要宣稱 HBM repair 只能在 Base Die 或 Logic Die 用 OTP；公開資料顯示可能有多個 locus 與 technology。eFuse 的 programming current 與 pad impact 也必須對 exact target 驗證，沒有 target data 時不可升級成普遍數字結論。</a:t>
            </a:r>
          </a:p>
          <a:p>
            <a:endParaRPr/>
          </a:p>
          <a:p>
            <a:r>
              <a:t>[POV]</a:t>
            </a:r>
          </a:p>
          <a:p>
            <a:r>
              <a:t>Synopsys first-party opportunity qualification</a:t>
            </a:r>
          </a:p>
          <a:p>
            <a:endParaRPr/>
          </a:p>
          <a:p>
            <a:r>
              <a:t>[Sources]</a:t>
            </a:r>
          </a:p>
          <a:p>
            <a:r>
              <a:t>- https://www.synopsys.com/articles/addressing-functional-safety-in-socs-with-test-solutions.html</a:t>
            </a:r>
          </a:p>
          <a:p>
            <a:r>
              <a:t>- https://www.synopsys.com/webinars/nvm-otp-tsmc-n5.html</a:t>
            </a:r>
          </a:p>
          <a:p>
            <a:r>
              <a:t>- https://docs.nvidia.com/deploy/a100-gpu-mem-error-mgmt/595/user-visible-statistics.html</a:t>
            </a:r>
          </a:p>
          <a:p>
            <a:r>
              <a:t>- https://docs.nvidia.com/attestation/secureai-advisory-hbm3-resiliency-impact-on-driver-versions-r550-0-r550-90-12/index.html</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[SPEAKER NOTES — EN]</a:t>
            </a:r>
          </a:p>
          <a:p>
            <a:r>
              <a:t>These are peer gates. They do not occur as a serial maturity process. All five must close before a target-bound Synopsys product-fit conclusion. Even then, customer design win, shipment and royalty remain a separate commercial rail.</a:t>
            </a:r>
          </a:p>
          <a:p>
            <a:endParaRPr/>
          </a:p>
          <a:p>
            <a:r>
              <a:t>[講者備忘 — ZH-TW]</a:t>
            </a:r>
          </a:p>
          <a:p>
            <a:r>
              <a:t>這五個是 peer gates，不是 serial maturity process。五個都關閉後，才可形成 target-bound Synopsys product-fit conclusion；即使如此，customer design win、shipment 與 royalty 仍是獨立 commercial rail。</a:t>
            </a:r>
          </a:p>
          <a:p>
            <a:endParaRPr/>
          </a:p>
          <a:p>
            <a:r>
              <a:t>[POV]</a:t>
            </a:r>
          </a:p>
          <a:p>
            <a:r>
              <a:t>Synopsys first-party opportunity qualification</a:t>
            </a:r>
          </a:p>
          <a:p>
            <a:endParaRPr/>
          </a:p>
          <a:p>
            <a:r>
              <a:t>[Sources]</a:t>
            </a:r>
          </a:p>
          <a:p>
            <a:r>
              <a:t>- No external factual claim on this slide; narrative synthesis only.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t>
            </a:r>
          </a:p>
          <a:p>
            <a:r>
              <a:t>[SPEAKER NOTES — EN]</a:t>
            </a:r>
          </a:p>
          <a:p>
            <a:r>
              <a:t>Specialty foundry eNVM forms a high-volume, high-margin commercial moat across mature and specialty nodes. In BCD power management, our zero-mask-adder value proposition directly displaces legacy eFlash, eliminating the severe thermal cycles that degrade high-voltage LDMOS switches. In CIS and high-density memory, AntiFuse OTP fundamentally replaces bulky laser fuses, delivering the sole silicon-proven solution for JEDEC DDR5 and HBM3e in-field Post-Package Repair (PPR). Finally, within the ~50% CAGR electronic paper market, our specialized 110HV strategy bridges the transition: deploying 32Kb-64Kb MTP for evolving color waveforms, then migrating to pure logic AntiFuse OTP (&lt;250µm macro height) for ultimate cost and yield leadership in mass production.</a:t>
            </a:r>
          </a:p>
          <a:p/>
          <a:p>
            <a:r>
              <a:t>[中文講者備忘與論述重點]</a:t>
            </a:r>
          </a:p>
          <a:p>
            <a:r>
              <a:t>特種製程 eNVM 是晶圓代工與利基晶片市場中出貨量極大、利潤豐厚的關鍵護城河。在 BCD 電源領域，我們主打零額外光罩（Zero Mask Adder）對決傳統 eFlash，免除破壞 LDMOS 擊穿電壓的高溫退火；在 CIS/DRAM 領域，AntiFuse 取代體積大且無法封裝後修復的雷射熔斷，成為 HBM3e 現場修復唯一的標準解；而在年複合增長 50% 的電子紙市場，我們以專屬 110HV 高壓製程配合「演進期 32Kb~64Kb MTP 儲存動態波形 LUT、量產成熟期轉向極小面積純邏輯 OTP」的雙階段策略，協助天鈺、晶宏等領導廠商以最佳長寬比（高度 &lt;250µm）搶佔全球顯示先機。</a:t>
            </a:r>
          </a:p>
          <a:p>
            <a:r>
              <a: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1B29"/>
        </a:solidFill>
        <a:effectLst/>
      </p:bgPr>
    </p:bg>
    <p:spTree>
      <p:nvGrpSpPr>
        <p:cNvPr id="1" name=""/>
        <p:cNvGrpSpPr/>
        <p:nvPr/>
      </p:nvGrpSpPr>
      <p:grpSpPr>
        <a:xfrm>
          <a:off x="0" y="0"/>
          <a:ext cx="0" cy="0"/>
          <a:chOff x="0" y="0"/>
          <a:chExt cx="0" cy="0"/>
        </a:xfrm>
      </p:grpSpPr>
      <p:pic>
        <p:nvPicPr>
          <p:cNvPr id="30" name="圖片 30"/>
          <p:cNvPicPr>
            <a:picLocks noChangeAspect="1"/>
          </p:cNvPicPr>
          <p:nvPr/>
        </p:nvPicPr>
        <p:blipFill>
          <a:blip r:embed="rId3"/>
          <a:srcRect l="8000" r="2000"/>
          <a:stretch>
            <a:fillRect/>
          </a:stretch>
        </p:blipFill>
        <p:spPr>
          <a:xfrm>
            <a:off x="6191250" y="0"/>
            <a:ext cx="6000750" cy="6858000"/>
          </a:xfrm>
          <a:prstGeom prst="rect">
            <a:avLst/>
          </a:prstGeom>
        </p:spPr>
      </p:pic>
      <p:sp>
        <p:nvSpPr>
          <p:cNvPr id="22" name="v16-cover-field">
            <a:extLst>
              <a:ext uri="{FF2B5EF4-FFF2-40B4-BE49-F238E27FC236}">
                <a16:creationId xmlns:a16="http://schemas.microsoft.com/office/drawing/2014/main" id="{C07AF073-8B48-47F5-BD8E-4511BE468D2A}"/>
              </a:ext>
            </a:extLst>
          </p:cNvPr>
          <p:cNvSpPr>
            <a:spLocks noGrp="1"/>
          </p:cNvSpPr>
          <p:nvPr/>
        </p:nvSpPr>
        <p:spPr>
          <a:xfrm>
            <a:off x="0" y="0"/>
            <a:ext cx="7239000" cy="6858000"/>
          </a:xfrm>
          <a:prstGeom prst="rect">
            <a:avLst/>
          </a:prstGeom>
          <a:solidFill>
            <a:srgbClr val="061B29"/>
          </a:solidFill>
          <a:ln w="0">
            <a:noFill/>
            <a:prstDash val="solid"/>
          </a:ln>
        </p:spPr>
        <p:txBody>
          <a:bodyPr/>
          <a:lstStyle/>
          <a:p>
            <a:endParaRPr/>
          </a:p>
        </p:txBody>
      </p:sp>
      <p:sp>
        <p:nvSpPr>
          <p:cNvPr id="23" name="v16-cover-accent">
            <a:extLst>
              <a:ext uri="{FF2B5EF4-FFF2-40B4-BE49-F238E27FC236}">
                <a16:creationId xmlns:a16="http://schemas.microsoft.com/office/drawing/2014/main" id="{CBB6A352-4B44-4901-891B-5A50F31603E0}"/>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25" name="v16-cover-title">
            <a:extLst>
              <a:ext uri="{FF2B5EF4-FFF2-40B4-BE49-F238E27FC236}">
                <a16:creationId xmlns:a16="http://schemas.microsoft.com/office/drawing/2014/main" id="{6433DF81-499E-47D4-96DC-45A1363726D4}"/>
              </a:ext>
            </a:extLst>
          </p:cNvPr>
          <p:cNvSpPr>
            <a:spLocks noGrp="1"/>
          </p:cNvSpPr>
          <p:nvPr/>
        </p:nvSpPr>
        <p:spPr>
          <a:xfrm>
            <a:off x="514350" y="1428750"/>
            <a:ext cx="5810250" cy="1809750"/>
          </a:xfrm>
          <a:prstGeom prst="rect">
            <a:avLst/>
          </a:prstGeom>
          <a:noFill/>
          <a:ln w="0">
            <a:noFill/>
            <a:prstDash val="solid"/>
          </a:ln>
        </p:spPr>
        <p:txBody>
          <a:bodyPr wrap="square" lIns="0" tIns="0" rIns="0" bIns="0" anchor="t">
            <a:noAutofit/>
          </a:bodyPr>
          <a:lstStyle/>
          <a:p>
            <a:pPr algn="l">
              <a:lnSpc>
                <a:spcPct val="96000"/>
              </a:lnSpc>
              <a:buNone/>
              <a:defRPr sz="3500" b="1">
                <a:solidFill>
                  <a:srgbClr val="FFFFFF"/>
                </a:solidFill>
                <a:latin typeface="Arial"/>
                <a:ea typeface="Arial"/>
                <a:cs typeface="Arial"/>
              </a:defRPr>
            </a:pPr>
            <a:r>
              <a:rPr sz="3500" b="1">
                <a:solidFill>
                  <a:srgbClr val="FFFFFF"/>
                </a:solidFill>
                <a:latin typeface="Arial"/>
                <a:ea typeface="Arial"/>
                <a:cs typeface="Arial"/>
              </a:rPr>
              <a:t>AI hardware opens</a:t>
            </a:r>
          </a:p>
          <a:p>
            <a:pPr algn="l">
              <a:lnSpc>
                <a:spcPct val="96000"/>
              </a:lnSpc>
              <a:buNone/>
              <a:defRPr sz="3500" b="1">
                <a:solidFill>
                  <a:srgbClr val="FFFFFF"/>
                </a:solidFill>
                <a:latin typeface="Arial"/>
                <a:ea typeface="Arial"/>
                <a:cs typeface="Arial"/>
              </a:defRPr>
            </a:pPr>
            <a:r>
              <a:rPr sz="3500" b="1">
                <a:solidFill>
                  <a:srgbClr val="FFFFFF"/>
                </a:solidFill>
                <a:latin typeface="Arial"/>
                <a:ea typeface="Arial"/>
                <a:cs typeface="Arial"/>
              </a:rPr>
              <a:t>three persistent-state</a:t>
            </a:r>
          </a:p>
          <a:p>
            <a:pPr algn="l">
              <a:lnSpc>
                <a:spcPct val="96000"/>
              </a:lnSpc>
              <a:buNone/>
              <a:defRPr sz="3500" b="1">
                <a:solidFill>
                  <a:srgbClr val="FFFFFF"/>
                </a:solidFill>
                <a:latin typeface="Arial"/>
                <a:ea typeface="Arial"/>
                <a:cs typeface="Arial"/>
              </a:defRPr>
            </a:pPr>
            <a:r>
              <a:rPr sz="3500" b="1">
                <a:solidFill>
                  <a:srgbClr val="FFFFFF"/>
                </a:solidFill>
                <a:latin typeface="Arial"/>
                <a:ea typeface="Arial"/>
                <a:cs typeface="Arial"/>
              </a:rPr>
              <a:t>qualification families</a:t>
            </a:r>
          </a:p>
        </p:txBody>
      </p:sp>
      <p:sp>
        <p:nvSpPr>
          <p:cNvPr id="26" name="v16-cover-subtitle">
            <a:extLst>
              <a:ext uri="{FF2B5EF4-FFF2-40B4-BE49-F238E27FC236}">
                <a16:creationId xmlns:a16="http://schemas.microsoft.com/office/drawing/2014/main" id="{854162A8-5129-4B4D-ABD0-6A6313E27009}"/>
              </a:ext>
            </a:extLst>
          </p:cNvPr>
          <p:cNvSpPr>
            <a:spLocks noGrp="1"/>
          </p:cNvSpPr>
          <p:nvPr/>
        </p:nvSpPr>
        <p:spPr>
          <a:xfrm>
            <a:off x="514350" y="3543300"/>
            <a:ext cx="5524500" cy="419100"/>
          </a:xfrm>
          <a:prstGeom prst="rect">
            <a:avLst/>
          </a:prstGeom>
          <a:noFill/>
          <a:ln w="0">
            <a:noFill/>
            <a:prstDash val="solid"/>
          </a:ln>
        </p:spPr>
        <p:txBody>
          <a:bodyPr wrap="square" lIns="0" tIns="0" rIns="0" bIns="0" anchor="t">
            <a:noAutofit/>
          </a:bodyPr>
          <a:lstStyle/>
          <a:p>
            <a:pPr algn="l">
              <a:lnSpc>
                <a:spcPct val="103000"/>
              </a:lnSpc>
              <a:buNone/>
              <a:defRPr sz="1700" b="1">
                <a:solidFill>
                  <a:srgbClr val="C8D9E0"/>
                </a:solidFill>
                <a:latin typeface="Arial"/>
                <a:ea typeface="Arial"/>
                <a:cs typeface="Arial"/>
              </a:defRPr>
            </a:pPr>
            <a:r>
              <a:rPr sz="1700" b="1">
                <a:solidFill>
                  <a:srgbClr val="C8D9E0"/>
                </a:solidFill>
                <a:latin typeface="Arial"/>
                <a:ea typeface="Arial"/>
                <a:cs typeface="Arial"/>
              </a:rPr>
              <a:t>DDR5 subsystem · accelerator power · platform trust</a:t>
            </a:r>
          </a:p>
        </p:txBody>
      </p:sp>
      <p:sp>
        <p:nvSpPr>
          <p:cNvPr id="27" name="v16-cover-rule">
            <a:extLst>
              <a:ext uri="{FF2B5EF4-FFF2-40B4-BE49-F238E27FC236}">
                <a16:creationId xmlns:a16="http://schemas.microsoft.com/office/drawing/2014/main" id="{7FD65AD1-A5F8-468F-B096-05CEBAC8A310}"/>
              </a:ext>
            </a:extLst>
          </p:cNvPr>
          <p:cNvSpPr>
            <a:spLocks noGrp="1"/>
          </p:cNvSpPr>
          <p:nvPr/>
        </p:nvSpPr>
        <p:spPr>
          <a:xfrm>
            <a:off x="514350" y="4267200"/>
            <a:ext cx="838200" cy="38100"/>
          </a:xfrm>
          <a:prstGeom prst="roundRect">
            <a:avLst>
              <a:gd name="adj" fmla="val 50000"/>
            </a:avLst>
          </a:prstGeom>
          <a:solidFill>
            <a:srgbClr val="C78A4B"/>
          </a:solidFill>
          <a:ln w="0">
            <a:noFill/>
            <a:prstDash val="solid"/>
          </a:ln>
        </p:spPr>
        <p:txBody>
          <a:bodyPr/>
          <a:lstStyle/>
          <a:p>
            <a:endParaRPr/>
          </a:p>
        </p:txBody>
      </p:sp>
      <p:sp>
        <p:nvSpPr>
          <p:cNvPr id="28" name="v16-cover-deck-boundary">
            <a:extLst>
              <a:ext uri="{FF2B5EF4-FFF2-40B4-BE49-F238E27FC236}">
                <a16:creationId xmlns:a16="http://schemas.microsoft.com/office/drawing/2014/main" id="{CFCEA6A9-FC57-4D2B-A701-F0153D5ACF06}"/>
              </a:ext>
            </a:extLst>
          </p:cNvPr>
          <p:cNvSpPr>
            <a:spLocks noGrp="1"/>
          </p:cNvSpPr>
          <p:nvPr/>
        </p:nvSpPr>
        <p:spPr>
          <a:xfrm>
            <a:off x="514350" y="4552950"/>
            <a:ext cx="5524500" cy="723900"/>
          </a:xfrm>
          <a:prstGeom prst="rect">
            <a:avLst/>
          </a:prstGeom>
          <a:noFill/>
          <a:ln w="0">
            <a:noFill/>
            <a:prstDash val="solid"/>
          </a:ln>
        </p:spPr>
        <p:txBody>
          <a:bodyPr wrap="square" lIns="0" tIns="0" rIns="0" bIns="0" anchor="t">
            <a:noAutofit/>
          </a:bodyPr>
          <a:lstStyle/>
          <a:p>
            <a:pPr algn="l">
              <a:lnSpc>
                <a:spcPct val="108000"/>
              </a:lnSpc>
              <a:buNone/>
              <a:defRPr sz="1520" b="0">
                <a:solidFill>
                  <a:srgbClr val="C8D9E0"/>
                </a:solidFill>
                <a:latin typeface="Arial"/>
                <a:ea typeface="Arial"/>
                <a:cs typeface="Arial"/>
              </a:defRPr>
            </a:pPr>
            <a:r>
              <a:rPr sz="1520" b="0">
                <a:solidFill>
                  <a:srgbClr val="C8D9E0"/>
                </a:solidFill>
                <a:latin typeface="Arial"/>
                <a:ea typeface="Arial"/>
                <a:cs typeface="Arial"/>
              </a:rPr>
              <a:t>Repair and OCP service state remain discovery-led until the authoritative owner, locus and state contract are named.</a:t>
            </a:r>
          </a:p>
        </p:txBody>
      </p:sp>
      <p:sp>
        <p:nvSpPr>
          <p:cNvPr id="29" name="v16-cover-footer">
            <a:extLst>
              <a:ext uri="{FF2B5EF4-FFF2-40B4-BE49-F238E27FC236}">
                <a16:creationId xmlns:a16="http://schemas.microsoft.com/office/drawing/2014/main" id="{BCD8BDA3-D186-4040-8B1D-08F9FB0F1299}"/>
              </a:ext>
            </a:extLst>
          </p:cNvPr>
          <p:cNvSpPr>
            <a:spLocks noGrp="1"/>
          </p:cNvSpPr>
          <p:nvPr/>
        </p:nvSpPr>
        <p:spPr>
          <a:xfrm>
            <a:off x="514350" y="6115050"/>
            <a:ext cx="6191250" cy="171450"/>
          </a:xfrm>
          <a:prstGeom prst="rect">
            <a:avLst/>
          </a:prstGeom>
          <a:noFill/>
          <a:ln w="0">
            <a:noFill/>
            <a:prstDash val="solid"/>
          </a:ln>
        </p:spPr>
        <p:txBody>
          <a:bodyPr wrap="square" lIns="0" tIns="0" rIns="0" bIns="0" anchor="t">
            <a:noAutofit/>
          </a:bodyPr>
          <a:lstStyle/>
          <a:p>
            <a:pPr algn="l">
              <a:lnSpc>
                <a:spcPct val="103000"/>
              </a:lnSpc>
              <a:buNone/>
              <a:defRPr sz="880" b="1">
                <a:solidFill>
                  <a:srgbClr val="7D9AA8"/>
                </a:solidFill>
                <a:latin typeface="Consolas"/>
                <a:ea typeface="Consolas"/>
                <a:cs typeface="Consolas"/>
              </a:defRPr>
            </a:pPr>
            <a:r>
              <a:rPr sz="880" b="1">
                <a:solidFill>
                  <a:srgbClr val="7D9AA8"/>
                </a:solidFill>
                <a:latin typeface="Consolas"/>
                <a:ea typeface="Consolas"/>
                <a:cs typeface="Consolas"/>
              </a:rPr>
              <a:t>QUALIFICATION AUTHORIZATION ONLY · NOT A DESIGN WIN OR FORECAST</a:t>
            </a:r>
          </a:p>
        </p:txBody>
      </p:sp>
    </p:spTree>
    <p:extLst>
      <p:ext uri="{BB962C8B-B14F-4D97-AF65-F5344CB8AC3E}">
        <p14:creationId xmlns:p14="http://schemas.microsoft.com/office/powerpoint/2010/main" val="499207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46" name="v16-bg-2">
            <a:extLst>
              <a:ext uri="{FF2B5EF4-FFF2-40B4-BE49-F238E27FC236}">
                <a16:creationId xmlns:a16="http://schemas.microsoft.com/office/drawing/2014/main" id="{4030B886-4A8F-45FF-930F-7FB65A7F934F}"/>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2">
            <a:extLst>
              <a:ext uri="{FF2B5EF4-FFF2-40B4-BE49-F238E27FC236}">
                <a16:creationId xmlns:a16="http://schemas.microsoft.com/office/drawing/2014/main" id="{AE3D6D5D-DF13-458F-8011-18BC3B40ACC6}"/>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2">
            <a:extLst>
              <a:ext uri="{FF2B5EF4-FFF2-40B4-BE49-F238E27FC236}">
                <a16:creationId xmlns:a16="http://schemas.microsoft.com/office/drawing/2014/main" id="{F301C0A2-AA5A-41D2-BB38-B603D3E7C4FA}"/>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01 · EXECUTIVE ANSWER</a:t>
            </a:r>
          </a:p>
        </p:txBody>
      </p:sp>
      <p:sp>
        <p:nvSpPr>
          <p:cNvPr id="4" name="v16-title-2">
            <a:extLst>
              <a:ext uri="{FF2B5EF4-FFF2-40B4-BE49-F238E27FC236}">
                <a16:creationId xmlns:a16="http://schemas.microsoft.com/office/drawing/2014/main" id="{E1C6BAD4-B2D1-4D36-A0EF-E4B97E0EA3AD}"/>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2700" b="1">
                <a:solidFill>
                  <a:srgbClr val="0A2434"/>
                </a:solidFill>
                <a:latin typeface="Arial"/>
                <a:ea typeface="Arial"/>
                <a:cs typeface="Arial"/>
              </a:defRPr>
            </a:pPr>
            <a:r>
              <a:rPr sz="2800" b="1">
                <a:solidFill>
                  <a:srgbClr val="0A2434"/>
                </a:solidFill>
                <a:latin typeface="Arial"/>
              </a:rPr>
              <a:t>Authorize Five Target Qualifications</a:t>
            </a:r>
          </a:p>
          <a:p>
            <a:pPr>
              <a:spcBef>
                <a:spcPts val="0"/>
              </a:spcBef>
              <a:spcAft>
                <a:spcPts val="200"/>
              </a:spcAft>
            </a:pPr>
            <a:r>
              <a:rPr sz="2800" b="1">
                <a:solidFill>
                  <a:srgbClr val="0A2434"/>
                </a:solidFill>
                <a:latin typeface="Arial"/>
              </a:rPr>
              <a:t>Advance UCIe Repair and OCP RoT</a:t>
            </a:r>
          </a:p>
        </p:txBody>
      </p:sp>
      <p:sp>
        <p:nvSpPr>
          <p:cNvPr id="5" name="v16-subtitle-2">
            <a:extLst>
              <a:ext uri="{FF2B5EF4-FFF2-40B4-BE49-F238E27FC236}">
                <a16:creationId xmlns:a16="http://schemas.microsoft.com/office/drawing/2014/main" id="{44E032E0-11D9-4FE6-A844-94287B2F8ABA}"/>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spcBef>
                <a:spcPts val="0"/>
              </a:spcBef>
              <a:spcAft>
                <a:spcPts val="0"/>
              </a:spcAft>
              <a:buNone/>
              <a:defRPr sz="1480" b="0">
                <a:solidFill>
                  <a:srgbClr val="385365"/>
                </a:solidFill>
                <a:latin typeface="Arial"/>
                <a:ea typeface="Arial"/>
                <a:cs typeface="Arial"/>
              </a:defRPr>
            </a:pPr>
            <a:r>
              <a:rPr sz="1480" b="0">
                <a:solidFill>
                  <a:srgbClr val="385365"/>
                </a:solidFill>
                <a:latin typeface="Arial"/>
              </a:rPr>
              <a:t>Five immediate qualification packages · two forward-looking strategic bets · zero passive hesitation</a:t>
            </a:r>
          </a:p>
        </p:txBody>
      </p:sp>
      <p:sp>
        <p:nvSpPr>
          <p:cNvPr id="6" name="motif-line-0">
            <a:extLst>
              <a:ext uri="{FF2B5EF4-FFF2-40B4-BE49-F238E27FC236}">
                <a16:creationId xmlns:a16="http://schemas.microsoft.com/office/drawing/2014/main" id="{FBFF7F97-D954-440A-B1B4-EAB1E2C4E38D}"/>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A2934B1E-6103-4AA9-B4ED-C3FB5BBC4ED8}"/>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B58DF2FB-CB90-4549-A79A-5894EBF20BDC}"/>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57A1FCF9-AE0C-4F69-B4A2-A1DAD06198ED}"/>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8DBF8CF8-AEAA-4730-ABAC-D8D67F4C304A}"/>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8751308C-6AB3-44C6-B90C-FB2683A00789}"/>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DAA46D0C-EA24-40BF-B90A-176CED0D5AFB}"/>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980C6E90-3351-4964-84AE-B8433F13DAD8}"/>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558F686A-F7BA-4D41-A383-575FB31853F1}"/>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20BA422B-7794-420B-8B89-1BCD5EC7C947}"/>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2">
            <a:extLst>
              <a:ext uri="{FF2B5EF4-FFF2-40B4-BE49-F238E27FC236}">
                <a16:creationId xmlns:a16="http://schemas.microsoft.com/office/drawing/2014/main" id="{B92FFCCB-B2BE-48FC-8238-E93246D1CCC3}"/>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2">
            <a:extLst>
              <a:ext uri="{FF2B5EF4-FFF2-40B4-BE49-F238E27FC236}">
                <a16:creationId xmlns:a16="http://schemas.microsoft.com/office/drawing/2014/main" id="{6387EB90-2115-49D7-A805-C7B82E4A7F1E}"/>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2">
            <a:extLst>
              <a:ext uri="{FF2B5EF4-FFF2-40B4-BE49-F238E27FC236}">
                <a16:creationId xmlns:a16="http://schemas.microsoft.com/office/drawing/2014/main" id="{2F3D9F1A-D286-4DF3-BD79-8A56C85C6AB3}"/>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02</a:t>
            </a:r>
          </a:p>
        </p:txBody>
      </p:sp>
      <p:sp>
        <p:nvSpPr>
          <p:cNvPr id="19" name="v16-s2-ddr5-shadow">
            <a:extLst>
              <a:ext uri="{FF2B5EF4-FFF2-40B4-BE49-F238E27FC236}">
                <a16:creationId xmlns:a16="http://schemas.microsoft.com/office/drawing/2014/main" id="{2B198A3D-CF65-4547-BFF2-E9C0596CA24E}"/>
              </a:ext>
            </a:extLst>
          </p:cNvPr>
          <p:cNvSpPr>
            <a:spLocks noGrp="1"/>
          </p:cNvSpPr>
          <p:nvPr/>
        </p:nvSpPr>
        <p:spPr>
          <a:xfrm>
            <a:off x="542925" y="2009775"/>
            <a:ext cx="5295900" cy="1428750"/>
          </a:xfrm>
          <a:prstGeom prst="roundRect">
            <a:avLst>
              <a:gd name="adj" fmla="val 5333"/>
            </a:avLst>
          </a:prstGeom>
          <a:solidFill>
            <a:srgbClr val="ECF2F4"/>
          </a:solidFill>
          <a:ln w="0">
            <a:noFill/>
            <a:prstDash val="solid"/>
          </a:ln>
        </p:spPr>
        <p:txBody>
          <a:bodyPr/>
          <a:lstStyle/>
          <a:p>
            <a:endParaRPr/>
          </a:p>
        </p:txBody>
      </p:sp>
      <p:sp>
        <p:nvSpPr>
          <p:cNvPr id="20" name="v16-s2-ddr5">
            <a:extLst>
              <a:ext uri="{FF2B5EF4-FFF2-40B4-BE49-F238E27FC236}">
                <a16:creationId xmlns:a16="http://schemas.microsoft.com/office/drawing/2014/main" id="{54C7789C-A53E-4435-B853-5922EB83AC96}"/>
              </a:ext>
            </a:extLst>
          </p:cNvPr>
          <p:cNvSpPr>
            <a:spLocks noGrp="1"/>
          </p:cNvSpPr>
          <p:nvPr/>
        </p:nvSpPr>
        <p:spPr>
          <a:xfrm>
            <a:off x="514350" y="1962150"/>
            <a:ext cx="5295900" cy="1428750"/>
          </a:xfrm>
          <a:prstGeom prst="roundRect">
            <a:avLst>
              <a:gd name="adj" fmla="val 5333"/>
            </a:avLst>
          </a:prstGeom>
          <a:solidFill>
            <a:srgbClr val="E9F4EF"/>
          </a:solidFill>
          <a:ln w="10478">
            <a:solidFill>
              <a:srgbClr val="C9D6DA"/>
            </a:solidFill>
            <a:prstDash val="solid"/>
          </a:ln>
        </p:spPr>
        <p:txBody>
          <a:bodyPr/>
          <a:lstStyle/>
          <a:p>
            <a:endParaRPr/>
          </a:p>
        </p:txBody>
      </p:sp>
      <p:sp>
        <p:nvSpPr>
          <p:cNvPr id="21" name="v16-s2-ddr5-top">
            <a:extLst>
              <a:ext uri="{FF2B5EF4-FFF2-40B4-BE49-F238E27FC236}">
                <a16:creationId xmlns:a16="http://schemas.microsoft.com/office/drawing/2014/main" id="{00675293-9547-43B5-B27F-80D1AFB8B017}"/>
              </a:ext>
            </a:extLst>
          </p:cNvPr>
          <p:cNvSpPr>
            <a:spLocks noGrp="1"/>
          </p:cNvSpPr>
          <p:nvPr/>
        </p:nvSpPr>
        <p:spPr>
          <a:xfrm>
            <a:off x="514350" y="1962150"/>
            <a:ext cx="5295900" cy="57150"/>
          </a:xfrm>
          <a:prstGeom prst="roundRect">
            <a:avLst>
              <a:gd name="adj" fmla="val 50000"/>
            </a:avLst>
          </a:prstGeom>
          <a:solidFill>
            <a:srgbClr val="176B5C"/>
          </a:solidFill>
          <a:ln w="0">
            <a:noFill/>
            <a:prstDash val="solid"/>
          </a:ln>
        </p:spPr>
        <p:txBody>
          <a:bodyPr/>
          <a:lstStyle/>
          <a:p>
            <a:endParaRPr/>
          </a:p>
        </p:txBody>
      </p:sp>
      <p:sp>
        <p:nvSpPr>
          <p:cNvPr id="22" name="v16-s2-ddr5-eyebrow">
            <a:extLst>
              <a:ext uri="{FF2B5EF4-FFF2-40B4-BE49-F238E27FC236}">
                <a16:creationId xmlns:a16="http://schemas.microsoft.com/office/drawing/2014/main" id="{554C8253-3A05-4200-893D-8C7210C81BA3}"/>
              </a:ext>
            </a:extLst>
          </p:cNvPr>
          <p:cNvSpPr>
            <a:spLocks noGrp="1"/>
          </p:cNvSpPr>
          <p:nvPr/>
        </p:nvSpPr>
        <p:spPr>
          <a:xfrm>
            <a:off x="676275" y="2105025"/>
            <a:ext cx="49720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ea typeface="Consolas"/>
                <a:cs typeface="Consolas"/>
              </a:rPr>
              <a:t>QUALIFY NOW · ONE SUBSYSTEM PACKAGE</a:t>
            </a:r>
          </a:p>
        </p:txBody>
      </p:sp>
      <p:sp>
        <p:nvSpPr>
          <p:cNvPr id="23" name="v16-s2-ddr5-title">
            <a:extLst>
              <a:ext uri="{FF2B5EF4-FFF2-40B4-BE49-F238E27FC236}">
                <a16:creationId xmlns:a16="http://schemas.microsoft.com/office/drawing/2014/main" id="{113D5059-11EF-4FCD-AB61-3309148C1ECD}"/>
              </a:ext>
            </a:extLst>
          </p:cNvPr>
          <p:cNvSpPr>
            <a:spLocks noGrp="1"/>
          </p:cNvSpPr>
          <p:nvPr/>
        </p:nvSpPr>
        <p:spPr>
          <a:xfrm>
            <a:off x="676275" y="2324100"/>
            <a:ext cx="4972050" cy="257175"/>
          </a:xfrm>
          <a:prstGeom prst="rect">
            <a:avLst/>
          </a:prstGeom>
          <a:noFill/>
          <a:ln w="0">
            <a:noFill/>
            <a:prstDash val="solid"/>
          </a:ln>
        </p:spPr>
        <p:txBody>
          <a:bodyPr wrap="square" lIns="0" tIns="0" rIns="0" bIns="0" anchor="t">
            <a:noAutofit/>
          </a:bodyPr>
          <a:lstStyle/>
          <a:p>
            <a:pPr algn="l">
              <a:lnSpc>
                <a:spcPct val="98000"/>
              </a:lnSpc>
              <a:buNone/>
              <a:defRPr sz="1900" b="1">
                <a:solidFill>
                  <a:srgbClr val="0A2434"/>
                </a:solidFill>
                <a:latin typeface="Arial"/>
                <a:ea typeface="Arial"/>
                <a:cs typeface="Arial"/>
              </a:defRPr>
            </a:pPr>
            <a:r>
              <a:rPr sz="2000" b="1">
                <a:solidFill>
                  <a:srgbClr val="0A2434"/>
                </a:solidFill>
                <a:latin typeface="Arial"/>
              </a:rPr>
              <a:t>DDR5 &amp; AI Power Subsystems</a:t>
            </a:r>
          </a:p>
        </p:txBody>
      </p:sp>
      <p:sp>
        <p:nvSpPr>
          <p:cNvPr id="24" name="v16-s2-ddr5-body">
            <a:extLst>
              <a:ext uri="{FF2B5EF4-FFF2-40B4-BE49-F238E27FC236}">
                <a16:creationId xmlns:a16="http://schemas.microsoft.com/office/drawing/2014/main" id="{67DD6321-C9F1-4226-8FF2-C949BCF15044}"/>
              </a:ext>
            </a:extLst>
          </p:cNvPr>
          <p:cNvSpPr>
            <a:spLocks noGrp="1"/>
          </p:cNvSpPr>
          <p:nvPr/>
        </p:nvSpPr>
        <p:spPr>
          <a:xfrm>
            <a:off x="676275" y="2628900"/>
            <a:ext cx="4972050" cy="628650"/>
          </a:xfrm>
          <a:prstGeom prst="rect">
            <a:avLst/>
          </a:prstGeom>
          <a:noFill/>
          <a:ln w="0">
            <a:noFill/>
            <a:prstDash val="solid"/>
          </a:ln>
        </p:spPr>
        <p:txBody>
          <a:bodyPr wrap="square" lIns="0" tIns="0" rIns="0" bIns="0" anchor="t">
            <a:noAutofit/>
          </a:bodyPr>
          <a:lstStyle/>
          <a:p>
            <a:pPr algn="l">
              <a:lnSpc>
                <a:spcPct val="105000"/>
              </a:lnSpc>
              <a:buNone/>
              <a:defRPr sz="1500" b="0">
                <a:solidFill>
                  <a:srgbClr val="385365"/>
                </a:solidFill>
                <a:latin typeface="Arial"/>
                <a:ea typeface="Arial"/>
                <a:cs typeface="Arial"/>
              </a:defRPr>
            </a:pPr>
            <a:r>
              <a:rPr sz="1480" b="0">
                <a:solidFill>
                  <a:srgbClr val="385365"/>
                </a:solidFill>
                <a:latin typeface="Arial"/>
              </a:rPr>
              <a:t>PMIC 100k MTP + SPD Hub protected EEPROM + multi-phase VR calibration</a:t>
            </a:r>
          </a:p>
        </p:txBody>
      </p:sp>
      <p:sp>
        <p:nvSpPr>
          <p:cNvPr id="25" name="v16-s2-power-shadow">
            <a:extLst>
              <a:ext uri="{FF2B5EF4-FFF2-40B4-BE49-F238E27FC236}">
                <a16:creationId xmlns:a16="http://schemas.microsoft.com/office/drawing/2014/main" id="{75A97A60-0D97-4CAD-B68E-BEE50F76F9A6}"/>
              </a:ext>
            </a:extLst>
          </p:cNvPr>
          <p:cNvSpPr>
            <a:spLocks noGrp="1"/>
          </p:cNvSpPr>
          <p:nvPr/>
        </p:nvSpPr>
        <p:spPr>
          <a:xfrm>
            <a:off x="6067425" y="2009775"/>
            <a:ext cx="5295900" cy="1428750"/>
          </a:xfrm>
          <a:prstGeom prst="roundRect">
            <a:avLst>
              <a:gd name="adj" fmla="val 5333"/>
            </a:avLst>
          </a:prstGeom>
          <a:solidFill>
            <a:srgbClr val="ECF2F4"/>
          </a:solidFill>
          <a:ln w="0">
            <a:noFill/>
            <a:prstDash val="solid"/>
          </a:ln>
        </p:spPr>
        <p:txBody>
          <a:bodyPr/>
          <a:lstStyle/>
          <a:p>
            <a:endParaRPr/>
          </a:p>
        </p:txBody>
      </p:sp>
      <p:sp>
        <p:nvSpPr>
          <p:cNvPr id="26" name="v16-s2-power">
            <a:extLst>
              <a:ext uri="{FF2B5EF4-FFF2-40B4-BE49-F238E27FC236}">
                <a16:creationId xmlns:a16="http://schemas.microsoft.com/office/drawing/2014/main" id="{67495A3D-2C71-4E2B-887A-8C7387E8D868}"/>
              </a:ext>
            </a:extLst>
          </p:cNvPr>
          <p:cNvSpPr>
            <a:spLocks noGrp="1"/>
          </p:cNvSpPr>
          <p:nvPr/>
        </p:nvSpPr>
        <p:spPr>
          <a:xfrm>
            <a:off x="6038850" y="1962150"/>
            <a:ext cx="5295900" cy="1428750"/>
          </a:xfrm>
          <a:prstGeom prst="roundRect">
            <a:avLst>
              <a:gd name="adj" fmla="val 5333"/>
            </a:avLst>
          </a:prstGeom>
          <a:solidFill>
            <a:srgbClr val="E9F4EF"/>
          </a:solidFill>
          <a:ln w="10478">
            <a:solidFill>
              <a:srgbClr val="C9D6DA"/>
            </a:solidFill>
            <a:prstDash val="solid"/>
          </a:ln>
        </p:spPr>
        <p:txBody>
          <a:bodyPr/>
          <a:lstStyle/>
          <a:p>
            <a:endParaRPr/>
          </a:p>
        </p:txBody>
      </p:sp>
      <p:sp>
        <p:nvSpPr>
          <p:cNvPr id="27" name="v16-s2-power-top">
            <a:extLst>
              <a:ext uri="{FF2B5EF4-FFF2-40B4-BE49-F238E27FC236}">
                <a16:creationId xmlns:a16="http://schemas.microsoft.com/office/drawing/2014/main" id="{0CB67633-0EF5-4A3A-8204-9D6BDB600E1C}"/>
              </a:ext>
            </a:extLst>
          </p:cNvPr>
          <p:cNvSpPr>
            <a:spLocks noGrp="1"/>
          </p:cNvSpPr>
          <p:nvPr/>
        </p:nvSpPr>
        <p:spPr>
          <a:xfrm>
            <a:off x="6038850" y="1962150"/>
            <a:ext cx="5295900" cy="57150"/>
          </a:xfrm>
          <a:prstGeom prst="roundRect">
            <a:avLst>
              <a:gd name="adj" fmla="val 50000"/>
            </a:avLst>
          </a:prstGeom>
          <a:solidFill>
            <a:srgbClr val="176B5C"/>
          </a:solidFill>
          <a:ln w="0">
            <a:noFill/>
            <a:prstDash val="solid"/>
          </a:ln>
        </p:spPr>
        <p:txBody>
          <a:bodyPr/>
          <a:lstStyle/>
          <a:p>
            <a:endParaRPr/>
          </a:p>
        </p:txBody>
      </p:sp>
      <p:sp>
        <p:nvSpPr>
          <p:cNvPr id="28" name="v16-s2-power-eyebrow">
            <a:extLst>
              <a:ext uri="{FF2B5EF4-FFF2-40B4-BE49-F238E27FC236}">
                <a16:creationId xmlns:a16="http://schemas.microsoft.com/office/drawing/2014/main" id="{401ED995-80FF-40EB-9DCC-EF742D080EFA}"/>
              </a:ext>
            </a:extLst>
          </p:cNvPr>
          <p:cNvSpPr>
            <a:spLocks noGrp="1"/>
          </p:cNvSpPr>
          <p:nvPr/>
        </p:nvSpPr>
        <p:spPr>
          <a:xfrm>
            <a:off x="6200775" y="2105025"/>
            <a:ext cx="49720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ea typeface="Consolas"/>
                <a:cs typeface="Consolas"/>
              </a:rPr>
              <a:t>QUALIFY NOW · AI-SPECIFIC POWER STATE</a:t>
            </a:r>
          </a:p>
        </p:txBody>
      </p:sp>
      <p:sp>
        <p:nvSpPr>
          <p:cNvPr id="29" name="v16-s2-power-title">
            <a:extLst>
              <a:ext uri="{FF2B5EF4-FFF2-40B4-BE49-F238E27FC236}">
                <a16:creationId xmlns:a16="http://schemas.microsoft.com/office/drawing/2014/main" id="{B8F1042A-6C8B-4AB0-BC21-BCAF44674E3C}"/>
              </a:ext>
            </a:extLst>
          </p:cNvPr>
          <p:cNvSpPr>
            <a:spLocks noGrp="1"/>
          </p:cNvSpPr>
          <p:nvPr/>
        </p:nvSpPr>
        <p:spPr>
          <a:xfrm>
            <a:off x="6200775" y="2324100"/>
            <a:ext cx="4972050" cy="438150"/>
          </a:xfrm>
          <a:prstGeom prst="rect">
            <a:avLst/>
          </a:prstGeom>
          <a:noFill/>
          <a:ln w="0">
            <a:noFill/>
            <a:prstDash val="solid"/>
          </a:ln>
        </p:spPr>
        <p:txBody>
          <a:bodyPr wrap="square" lIns="0" tIns="0" rIns="0" bIns="0" anchor="t">
            <a:noAutofit/>
          </a:bodyPr>
          <a:lstStyle/>
          <a:p>
            <a:pPr algn="l">
              <a:lnSpc>
                <a:spcPct val="98000"/>
              </a:lnSpc>
              <a:buNone/>
              <a:defRPr sz="1900" b="1">
                <a:solidFill>
                  <a:srgbClr val="0A2434"/>
                </a:solidFill>
                <a:latin typeface="Arial"/>
                <a:ea typeface="Arial"/>
                <a:cs typeface="Arial"/>
              </a:defRPr>
            </a:pPr>
            <a:r>
              <a:rPr sz="2000" b="1">
                <a:solidFill>
                  <a:srgbClr val="0A2434"/>
                </a:solidFill>
                <a:latin typeface="Arial"/>
              </a:rPr>
              <a:t>TSMC IoT Continuum (22ULL to N4e)</a:t>
            </a:r>
          </a:p>
        </p:txBody>
      </p:sp>
      <p:sp>
        <p:nvSpPr>
          <p:cNvPr id="30" name="v16-s2-power-body">
            <a:extLst>
              <a:ext uri="{FF2B5EF4-FFF2-40B4-BE49-F238E27FC236}">
                <a16:creationId xmlns:a16="http://schemas.microsoft.com/office/drawing/2014/main" id="{F9282B6C-C418-45AF-9E3A-7569D6E09FE0}"/>
              </a:ext>
            </a:extLst>
          </p:cNvPr>
          <p:cNvSpPr>
            <a:spLocks noGrp="1"/>
          </p:cNvSpPr>
          <p:nvPr/>
        </p:nvSpPr>
        <p:spPr>
          <a:xfrm>
            <a:off x="6200775" y="2809875"/>
            <a:ext cx="4972050" cy="447675"/>
          </a:xfrm>
          <a:prstGeom prst="rect">
            <a:avLst/>
          </a:prstGeom>
          <a:noFill/>
          <a:ln w="0">
            <a:noFill/>
            <a:prstDash val="solid"/>
          </a:ln>
        </p:spPr>
        <p:txBody>
          <a:bodyPr wrap="square" lIns="0" tIns="0" rIns="0" bIns="0" anchor="t">
            <a:noAutofit/>
          </a:bodyPr>
          <a:lstStyle/>
          <a:p>
            <a:pPr algn="l">
              <a:lnSpc>
                <a:spcPct val="105000"/>
              </a:lnSpc>
              <a:buNone/>
              <a:defRPr sz="1500" b="0">
                <a:solidFill>
                  <a:srgbClr val="385365"/>
                </a:solidFill>
                <a:latin typeface="Arial"/>
                <a:ea typeface="Arial"/>
                <a:cs typeface="Arial"/>
              </a:defRPr>
            </a:pPr>
            <a:r>
              <a:rPr sz="1480" b="0">
                <a:solidFill>
                  <a:srgbClr val="385365"/>
                </a:solidFill>
                <a:latin typeface="Arial"/>
              </a:rPr>
              <a:t>0.5V near-threshold operation · pure-logic AntiFuse OTP as MCU code storage</a:t>
            </a:r>
          </a:p>
        </p:txBody>
      </p:sp>
      <p:sp>
        <p:nvSpPr>
          <p:cNvPr id="31" name="v16-s2-trust-shadow">
            <a:extLst>
              <a:ext uri="{FF2B5EF4-FFF2-40B4-BE49-F238E27FC236}">
                <a16:creationId xmlns:a16="http://schemas.microsoft.com/office/drawing/2014/main" id="{96431EFB-A61D-4400-9C4E-F5954A48D592}"/>
              </a:ext>
            </a:extLst>
          </p:cNvPr>
          <p:cNvSpPr>
            <a:spLocks noGrp="1"/>
          </p:cNvSpPr>
          <p:nvPr/>
        </p:nvSpPr>
        <p:spPr>
          <a:xfrm>
            <a:off x="542925" y="3686175"/>
            <a:ext cx="5295900" cy="1428750"/>
          </a:xfrm>
          <a:prstGeom prst="roundRect">
            <a:avLst>
              <a:gd name="adj" fmla="val 5333"/>
            </a:avLst>
          </a:prstGeom>
          <a:solidFill>
            <a:srgbClr val="ECF2F4"/>
          </a:solidFill>
          <a:ln w="0">
            <a:noFill/>
            <a:prstDash val="solid"/>
          </a:ln>
        </p:spPr>
        <p:txBody>
          <a:bodyPr/>
          <a:lstStyle/>
          <a:p>
            <a:endParaRPr/>
          </a:p>
        </p:txBody>
      </p:sp>
      <p:sp>
        <p:nvSpPr>
          <p:cNvPr id="32" name="v16-s2-trust">
            <a:extLst>
              <a:ext uri="{FF2B5EF4-FFF2-40B4-BE49-F238E27FC236}">
                <a16:creationId xmlns:a16="http://schemas.microsoft.com/office/drawing/2014/main" id="{3CC9E722-3D43-4996-90C1-0D8BB47C248F}"/>
              </a:ext>
            </a:extLst>
          </p:cNvPr>
          <p:cNvSpPr>
            <a:spLocks noGrp="1"/>
          </p:cNvSpPr>
          <p:nvPr/>
        </p:nvSpPr>
        <p:spPr>
          <a:xfrm>
            <a:off x="514350" y="3638550"/>
            <a:ext cx="5295900" cy="1428750"/>
          </a:xfrm>
          <a:prstGeom prst="roundRect">
            <a:avLst>
              <a:gd name="adj" fmla="val 5333"/>
            </a:avLst>
          </a:prstGeom>
          <a:solidFill>
            <a:srgbClr val="E4F4F4"/>
          </a:solidFill>
          <a:ln w="10478">
            <a:solidFill>
              <a:srgbClr val="C9D6DA"/>
            </a:solidFill>
            <a:prstDash val="solid"/>
          </a:ln>
        </p:spPr>
        <p:txBody>
          <a:bodyPr/>
          <a:lstStyle/>
          <a:p>
            <a:endParaRPr/>
          </a:p>
        </p:txBody>
      </p:sp>
      <p:sp>
        <p:nvSpPr>
          <p:cNvPr id="33" name="v16-s2-trust-top">
            <a:extLst>
              <a:ext uri="{FF2B5EF4-FFF2-40B4-BE49-F238E27FC236}">
                <a16:creationId xmlns:a16="http://schemas.microsoft.com/office/drawing/2014/main" id="{1E912CF6-55B1-43B3-8F36-6485E5DE5CD8}"/>
              </a:ext>
            </a:extLst>
          </p:cNvPr>
          <p:cNvSpPr>
            <a:spLocks noGrp="1"/>
          </p:cNvSpPr>
          <p:nvPr/>
        </p:nvSpPr>
        <p:spPr>
          <a:xfrm>
            <a:off x="514350" y="3638550"/>
            <a:ext cx="5295900" cy="57150"/>
          </a:xfrm>
          <a:prstGeom prst="roundRect">
            <a:avLst>
              <a:gd name="adj" fmla="val 50000"/>
            </a:avLst>
          </a:prstGeom>
          <a:solidFill>
            <a:srgbClr val="087A7A"/>
          </a:solidFill>
          <a:ln w="0">
            <a:noFill/>
            <a:prstDash val="solid"/>
          </a:ln>
        </p:spPr>
        <p:txBody>
          <a:bodyPr/>
          <a:lstStyle/>
          <a:p>
            <a:endParaRPr/>
          </a:p>
        </p:txBody>
      </p:sp>
      <p:sp>
        <p:nvSpPr>
          <p:cNvPr id="34" name="v16-s2-trust-eyebrow">
            <a:extLst>
              <a:ext uri="{FF2B5EF4-FFF2-40B4-BE49-F238E27FC236}">
                <a16:creationId xmlns:a16="http://schemas.microsoft.com/office/drawing/2014/main" id="{0BBF7D90-1862-47E6-AF95-3DCCE60C71DD}"/>
              </a:ext>
            </a:extLst>
          </p:cNvPr>
          <p:cNvSpPr>
            <a:spLocks noGrp="1"/>
          </p:cNvSpPr>
          <p:nvPr/>
        </p:nvSpPr>
        <p:spPr>
          <a:xfrm>
            <a:off x="676275" y="3781425"/>
            <a:ext cx="49720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QUALIFY WITH ONE NAMED TARGET</a:t>
            </a:r>
          </a:p>
        </p:txBody>
      </p:sp>
      <p:sp>
        <p:nvSpPr>
          <p:cNvPr id="35" name="v16-s2-trust-title">
            <a:extLst>
              <a:ext uri="{FF2B5EF4-FFF2-40B4-BE49-F238E27FC236}">
                <a16:creationId xmlns:a16="http://schemas.microsoft.com/office/drawing/2014/main" id="{1C347D79-F279-4FB6-A06D-F07E6626E412}"/>
              </a:ext>
            </a:extLst>
          </p:cNvPr>
          <p:cNvSpPr>
            <a:spLocks noGrp="1"/>
          </p:cNvSpPr>
          <p:nvPr/>
        </p:nvSpPr>
        <p:spPr>
          <a:xfrm>
            <a:off x="676275" y="4000500"/>
            <a:ext cx="4972050" cy="257175"/>
          </a:xfrm>
          <a:prstGeom prst="rect">
            <a:avLst/>
          </a:prstGeom>
          <a:noFill/>
          <a:ln w="0">
            <a:noFill/>
            <a:prstDash val="solid"/>
          </a:ln>
        </p:spPr>
        <p:txBody>
          <a:bodyPr wrap="square" lIns="0" tIns="0" rIns="0" bIns="0" anchor="t">
            <a:noAutofit/>
          </a:bodyPr>
          <a:lstStyle/>
          <a:p>
            <a:pPr algn="l">
              <a:lnSpc>
                <a:spcPct val="98000"/>
              </a:lnSpc>
              <a:buNone/>
              <a:defRPr sz="1900" b="1">
                <a:solidFill>
                  <a:srgbClr val="0A2434"/>
                </a:solidFill>
                <a:latin typeface="Arial"/>
                <a:ea typeface="Arial"/>
                <a:cs typeface="Arial"/>
              </a:defRPr>
            </a:pPr>
            <a:r>
              <a:rPr sz="2000" b="1">
                <a:solidFill>
                  <a:srgbClr val="0A2434"/>
                </a:solidFill>
                <a:latin typeface="Arial"/>
              </a:rPr>
              <a:t>Platform Trust &amp; 3D Chiplet RoT</a:t>
            </a:r>
          </a:p>
        </p:txBody>
      </p:sp>
      <p:sp>
        <p:nvSpPr>
          <p:cNvPr id="36" name="v16-s2-trust-body">
            <a:extLst>
              <a:ext uri="{FF2B5EF4-FFF2-40B4-BE49-F238E27FC236}">
                <a16:creationId xmlns:a16="http://schemas.microsoft.com/office/drawing/2014/main" id="{F3B1EFF0-F730-4064-9D8F-9B9820F7F889}"/>
              </a:ext>
            </a:extLst>
          </p:cNvPr>
          <p:cNvSpPr>
            <a:spLocks noGrp="1"/>
          </p:cNvSpPr>
          <p:nvPr/>
        </p:nvSpPr>
        <p:spPr>
          <a:xfrm>
            <a:off x="676275" y="4305300"/>
            <a:ext cx="4972050" cy="628650"/>
          </a:xfrm>
          <a:prstGeom prst="rect">
            <a:avLst/>
          </a:prstGeom>
          <a:noFill/>
          <a:ln w="0">
            <a:noFill/>
            <a:prstDash val="solid"/>
          </a:ln>
        </p:spPr>
        <p:txBody>
          <a:bodyPr wrap="square" lIns="0" tIns="0" rIns="0" bIns="0" anchor="t">
            <a:noAutofit/>
          </a:bodyPr>
          <a:lstStyle/>
          <a:p>
            <a:pPr algn="l">
              <a:lnSpc>
                <a:spcPct val="105000"/>
              </a:lnSpc>
              <a:buNone/>
              <a:defRPr sz="1500" b="0">
                <a:solidFill>
                  <a:srgbClr val="385365"/>
                </a:solidFill>
                <a:latin typeface="Arial"/>
                <a:ea typeface="Arial"/>
                <a:cs typeface="Arial"/>
              </a:defRPr>
            </a:pPr>
            <a:r>
              <a:rPr sz="1480" b="0">
                <a:solidFill>
                  <a:srgbClr val="385365"/>
                </a:solidFill>
                <a:latin typeface="Arial"/>
              </a:rPr>
              <a:t>Caliptra RoT + dedicated UCIe 3D SoIC on-die identity &amp; pre-bond KGD testing</a:t>
            </a:r>
          </a:p>
        </p:txBody>
      </p:sp>
      <p:sp>
        <p:nvSpPr>
          <p:cNvPr id="37" name="v16-s2-discovery-shadow">
            <a:extLst>
              <a:ext uri="{FF2B5EF4-FFF2-40B4-BE49-F238E27FC236}">
                <a16:creationId xmlns:a16="http://schemas.microsoft.com/office/drawing/2014/main" id="{C33D57C4-19ED-4CAF-B04D-DC067FD453DB}"/>
              </a:ext>
            </a:extLst>
          </p:cNvPr>
          <p:cNvSpPr>
            <a:spLocks noGrp="1"/>
          </p:cNvSpPr>
          <p:nvPr/>
        </p:nvSpPr>
        <p:spPr>
          <a:xfrm>
            <a:off x="6067425" y="3686175"/>
            <a:ext cx="5295900" cy="1428750"/>
          </a:xfrm>
          <a:prstGeom prst="roundRect">
            <a:avLst>
              <a:gd name="adj" fmla="val 5333"/>
            </a:avLst>
          </a:prstGeom>
          <a:solidFill>
            <a:srgbClr val="ECF2F4"/>
          </a:solidFill>
          <a:ln w="0">
            <a:noFill/>
            <a:prstDash val="solid"/>
          </a:ln>
        </p:spPr>
        <p:txBody>
          <a:bodyPr/>
          <a:lstStyle/>
          <a:p>
            <a:endParaRPr/>
          </a:p>
        </p:txBody>
      </p:sp>
      <p:sp>
        <p:nvSpPr>
          <p:cNvPr id="38" name="v16-s2-discovery">
            <a:extLst>
              <a:ext uri="{FF2B5EF4-FFF2-40B4-BE49-F238E27FC236}">
                <a16:creationId xmlns:a16="http://schemas.microsoft.com/office/drawing/2014/main" id="{850AB8BD-32B9-4795-913D-1AEF4D75CC15}"/>
              </a:ext>
            </a:extLst>
          </p:cNvPr>
          <p:cNvSpPr>
            <a:spLocks noGrp="1"/>
          </p:cNvSpPr>
          <p:nvPr/>
        </p:nvSpPr>
        <p:spPr>
          <a:xfrm>
            <a:off x="6038850" y="3638550"/>
            <a:ext cx="5295900" cy="1428750"/>
          </a:xfrm>
          <a:prstGeom prst="roundRect">
            <a:avLst>
              <a:gd name="adj" fmla="val 5333"/>
            </a:avLst>
          </a:prstGeom>
          <a:solidFill>
            <a:srgbClr val="F7EFE6"/>
          </a:solidFill>
          <a:ln w="10478">
            <a:solidFill>
              <a:srgbClr val="C9D6DA"/>
            </a:solidFill>
            <a:prstDash val="solid"/>
          </a:ln>
        </p:spPr>
        <p:txBody>
          <a:bodyPr/>
          <a:lstStyle/>
          <a:p>
            <a:endParaRPr/>
          </a:p>
        </p:txBody>
      </p:sp>
      <p:sp>
        <p:nvSpPr>
          <p:cNvPr id="39" name="v16-s2-discovery-top">
            <a:extLst>
              <a:ext uri="{FF2B5EF4-FFF2-40B4-BE49-F238E27FC236}">
                <a16:creationId xmlns:a16="http://schemas.microsoft.com/office/drawing/2014/main" id="{32C4C508-D86A-44CE-A99E-F15D2F2017ED}"/>
              </a:ext>
            </a:extLst>
          </p:cNvPr>
          <p:cNvSpPr>
            <a:spLocks noGrp="1"/>
          </p:cNvSpPr>
          <p:nvPr/>
        </p:nvSpPr>
        <p:spPr>
          <a:xfrm>
            <a:off x="6038850" y="3638550"/>
            <a:ext cx="5295900" cy="57150"/>
          </a:xfrm>
          <a:prstGeom prst="roundRect">
            <a:avLst>
              <a:gd name="adj" fmla="val 50000"/>
            </a:avLst>
          </a:prstGeom>
          <a:solidFill>
            <a:srgbClr val="8A521E"/>
          </a:solidFill>
          <a:ln w="0">
            <a:noFill/>
            <a:prstDash val="solid"/>
          </a:ln>
        </p:spPr>
        <p:txBody>
          <a:bodyPr/>
          <a:lstStyle/>
          <a:p>
            <a:endParaRPr/>
          </a:p>
        </p:txBody>
      </p:sp>
      <p:sp>
        <p:nvSpPr>
          <p:cNvPr id="40" name="v16-s2-discovery-eyebrow">
            <a:extLst>
              <a:ext uri="{FF2B5EF4-FFF2-40B4-BE49-F238E27FC236}">
                <a16:creationId xmlns:a16="http://schemas.microsoft.com/office/drawing/2014/main" id="{206C9870-B00F-4604-A03D-3632D0D82D8B}"/>
              </a:ext>
            </a:extLst>
          </p:cNvPr>
          <p:cNvSpPr>
            <a:spLocks noGrp="1"/>
          </p:cNvSpPr>
          <p:nvPr/>
        </p:nvSpPr>
        <p:spPr>
          <a:xfrm>
            <a:off x="6200775" y="3781425"/>
            <a:ext cx="49720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8A521E"/>
                </a:solidFill>
                <a:latin typeface="Consolas"/>
                <a:ea typeface="Consolas"/>
                <a:cs typeface="Consolas"/>
              </a:defRPr>
            </a:pPr>
            <a:r>
              <a:rPr sz="940" b="1">
                <a:solidFill>
                  <a:srgbClr val="8A521E"/>
                </a:solidFill>
                <a:latin typeface="Consolas"/>
                <a:ea typeface="Consolas"/>
                <a:cs typeface="Consolas"/>
              </a:rPr>
              <a:t>DISCOVER FIRST · CLOSE THE LOCUS</a:t>
            </a:r>
          </a:p>
        </p:txBody>
      </p:sp>
      <p:sp>
        <p:nvSpPr>
          <p:cNvPr id="41" name="v16-s2-discovery-title">
            <a:extLst>
              <a:ext uri="{FF2B5EF4-FFF2-40B4-BE49-F238E27FC236}">
                <a16:creationId xmlns:a16="http://schemas.microsoft.com/office/drawing/2014/main" id="{E861EA7E-4CAE-4959-8864-43A8DC2BEBF5}"/>
              </a:ext>
            </a:extLst>
          </p:cNvPr>
          <p:cNvSpPr>
            <a:spLocks noGrp="1"/>
          </p:cNvSpPr>
          <p:nvPr/>
        </p:nvSpPr>
        <p:spPr>
          <a:xfrm>
            <a:off x="6200775" y="4000500"/>
            <a:ext cx="4972050" cy="438150"/>
          </a:xfrm>
          <a:prstGeom prst="rect">
            <a:avLst/>
          </a:prstGeom>
          <a:noFill/>
          <a:ln w="0">
            <a:noFill/>
            <a:prstDash val="solid"/>
          </a:ln>
        </p:spPr>
        <p:txBody>
          <a:bodyPr wrap="square" lIns="0" tIns="0" rIns="0" bIns="0" anchor="t">
            <a:noAutofit/>
          </a:bodyPr>
          <a:lstStyle/>
          <a:p>
            <a:pPr algn="l">
              <a:lnSpc>
                <a:spcPct val="98000"/>
              </a:lnSpc>
              <a:buNone/>
              <a:defRPr sz="1900" b="1">
                <a:solidFill>
                  <a:srgbClr val="0A2434"/>
                </a:solidFill>
                <a:latin typeface="Arial"/>
                <a:ea typeface="Arial"/>
                <a:cs typeface="Arial"/>
              </a:defRPr>
            </a:pPr>
            <a:r>
              <a:rPr sz="1900" b="1">
                <a:solidFill>
                  <a:srgbClr val="0A2434"/>
                </a:solidFill>
                <a:latin typeface="Arial"/>
                <a:ea typeface="Arial"/>
                <a:cs typeface="Arial"/>
              </a:rPr>
              <a:t>Repair + OCP service state</a:t>
            </a:r>
          </a:p>
        </p:txBody>
      </p:sp>
      <p:sp>
        <p:nvSpPr>
          <p:cNvPr id="42" name="v16-s2-discovery-body">
            <a:extLst>
              <a:ext uri="{FF2B5EF4-FFF2-40B4-BE49-F238E27FC236}">
                <a16:creationId xmlns:a16="http://schemas.microsoft.com/office/drawing/2014/main" id="{464852FD-C978-4A7F-BCCA-B6E2F5E594A5}"/>
              </a:ext>
            </a:extLst>
          </p:cNvPr>
          <p:cNvSpPr>
            <a:spLocks noGrp="1"/>
          </p:cNvSpPr>
          <p:nvPr/>
        </p:nvSpPr>
        <p:spPr>
          <a:xfrm>
            <a:off x="6200775" y="4486275"/>
            <a:ext cx="4972050" cy="447675"/>
          </a:xfrm>
          <a:prstGeom prst="rect">
            <a:avLst/>
          </a:prstGeom>
          <a:noFill/>
          <a:ln w="0">
            <a:noFill/>
            <a:prstDash val="solid"/>
          </a:ln>
        </p:spPr>
        <p:txBody>
          <a:bodyPr wrap="square" lIns="0" tIns="0" rIns="0" bIns="0" anchor="t">
            <a:noAutofit/>
          </a:bodyPr>
          <a:lstStyle/>
          <a:p>
            <a:pPr algn="l">
              <a:lnSpc>
                <a:spcPct val="105000"/>
              </a:lnSpc>
              <a:buNone/>
              <a:defRPr sz="1500" b="0">
                <a:solidFill>
                  <a:srgbClr val="385365"/>
                </a:solidFill>
                <a:latin typeface="Arial"/>
                <a:ea typeface="Arial"/>
                <a:cs typeface="Arial"/>
              </a:defRPr>
            </a:pPr>
            <a:r>
              <a:rPr sz="1500" b="0">
                <a:solidFill>
                  <a:srgbClr val="385365"/>
                </a:solidFill>
                <a:latin typeface="Arial"/>
                <a:ea typeface="Arial"/>
                <a:cs typeface="Arial"/>
              </a:rPr>
              <a:t>AI SoC repair, HBM remap, UBB FRU and ELSFP saved configuration</a:t>
            </a:r>
          </a:p>
        </p:txBody>
      </p:sp>
      <p:sp>
        <p:nvSpPr>
          <p:cNvPr id="43" name="v16-s2-decision">
            <a:extLst>
              <a:ext uri="{FF2B5EF4-FFF2-40B4-BE49-F238E27FC236}">
                <a16:creationId xmlns:a16="http://schemas.microsoft.com/office/drawing/2014/main" id="{68FFECD6-14C6-4B35-B955-D55C267D0701}"/>
              </a:ext>
            </a:extLst>
          </p:cNvPr>
          <p:cNvSpPr>
            <a:spLocks noGrp="1"/>
          </p:cNvSpPr>
          <p:nvPr/>
        </p:nvSpPr>
        <p:spPr>
          <a:xfrm>
            <a:off x="514350" y="5353050"/>
            <a:ext cx="10820400" cy="781050"/>
          </a:xfrm>
          <a:prstGeom prst="roundRect">
            <a:avLst>
              <a:gd name="adj" fmla="val 9756"/>
            </a:avLst>
          </a:prstGeom>
          <a:solidFill>
            <a:srgbClr val="061B29"/>
          </a:solidFill>
          <a:ln w="0">
            <a:noFill/>
            <a:prstDash val="solid"/>
          </a:ln>
        </p:spPr>
        <p:txBody>
          <a:bodyPr/>
          <a:lstStyle/>
          <a:p>
            <a:endParaRPr/>
          </a:p>
        </p:txBody>
      </p:sp>
      <p:sp>
        <p:nvSpPr>
          <p:cNvPr id="44" name="v16-s2-decision-label">
            <a:extLst>
              <a:ext uri="{FF2B5EF4-FFF2-40B4-BE49-F238E27FC236}">
                <a16:creationId xmlns:a16="http://schemas.microsoft.com/office/drawing/2014/main" id="{05EF2FD9-D935-4B9E-BA62-338A357E68C3}"/>
              </a:ext>
            </a:extLst>
          </p:cNvPr>
          <p:cNvSpPr>
            <a:spLocks noGrp="1"/>
          </p:cNvSpPr>
          <p:nvPr/>
        </p:nvSpPr>
        <p:spPr>
          <a:xfrm>
            <a:off x="685800" y="5448300"/>
            <a:ext cx="10477500" cy="171450"/>
          </a:xfrm>
          <a:prstGeom prst="rect">
            <a:avLst/>
          </a:prstGeom>
          <a:noFill/>
          <a:ln w="0">
            <a:noFill/>
            <a:prstDash val="solid"/>
          </a:ln>
        </p:spPr>
        <p:txBody>
          <a:bodyPr wrap="square" lIns="0" tIns="0" rIns="0" bIns="0" anchor="t">
            <a:noAutofit/>
          </a:bodyPr>
          <a:lstStyle/>
          <a:p>
            <a:pPr algn="l">
              <a:lnSpc>
                <a:spcPct val="103000"/>
              </a:lnSpc>
              <a:buNone/>
              <a:defRPr sz="920" b="1">
                <a:solidFill>
                  <a:srgbClr val="71ECE3"/>
                </a:solidFill>
                <a:latin typeface="Consolas"/>
                <a:ea typeface="Consolas"/>
                <a:cs typeface="Consolas"/>
              </a:defRPr>
            </a:pPr>
            <a:r>
              <a:rPr sz="920" b="1">
                <a:solidFill>
                  <a:srgbClr val="71ECE3"/>
                </a:solidFill>
                <a:latin typeface="Consolas"/>
                <a:ea typeface="Consolas"/>
                <a:cs typeface="Consolas"/>
              </a:rPr>
              <a:t>REQUESTED TODAY</a:t>
            </a:r>
          </a:p>
        </p:txBody>
      </p:sp>
      <p:sp>
        <p:nvSpPr>
          <p:cNvPr id="45" name="v16-s2-decision-text">
            <a:extLst>
              <a:ext uri="{FF2B5EF4-FFF2-40B4-BE49-F238E27FC236}">
                <a16:creationId xmlns:a16="http://schemas.microsoft.com/office/drawing/2014/main" id="{D78B0D03-5C17-4225-93C5-137625979E21}"/>
              </a:ext>
            </a:extLst>
          </p:cNvPr>
          <p:cNvSpPr>
            <a:spLocks noGrp="1"/>
          </p:cNvSpPr>
          <p:nvPr/>
        </p:nvSpPr>
        <p:spPr>
          <a:xfrm>
            <a:off x="685800" y="5629275"/>
            <a:ext cx="10477500" cy="457200"/>
          </a:xfrm>
          <a:prstGeom prst="rect">
            <a:avLst/>
          </a:prstGeom>
          <a:noFill/>
          <a:ln w="0">
            <a:noFill/>
            <a:prstDash val="solid"/>
          </a:ln>
        </p:spPr>
        <p:txBody>
          <a:bodyPr wrap="square" lIns="0" tIns="0" rIns="0" bIns="0" anchor="ctr">
            <a:noAutofit/>
          </a:bodyPr>
          <a:lstStyle/>
          <a:p>
            <a:pPr algn="l">
              <a:lnSpc>
                <a:spcPct val="100000"/>
              </a:lnSpc>
              <a:buNone/>
              <a:defRPr sz="1620" b="1">
                <a:solidFill>
                  <a:srgbClr val="FFFFFF"/>
                </a:solidFill>
                <a:latin typeface="Arial"/>
                <a:ea typeface="Arial"/>
                <a:cs typeface="Arial"/>
              </a:defRPr>
            </a:pPr>
            <a:r>
              <a:rPr sz="1430" b="1">
                <a:solidFill>
                  <a:srgbClr val="FFFFFF"/>
                </a:solidFill>
                <a:latin typeface="Arial"/>
              </a:rPr>
              <a:t>Leadership decision: authorize five target-bound qualification briefs</a:t>
            </a:r>
          </a:p>
        </p:txBody>
      </p:sp>
    </p:spTree>
    <p:extLst>
      <p:ext uri="{BB962C8B-B14F-4D97-AF65-F5344CB8AC3E}">
        <p14:creationId xmlns:p14="http://schemas.microsoft.com/office/powerpoint/2010/main" val="1011945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72" name="v16-bg-3">
            <a:extLst>
              <a:ext uri="{FF2B5EF4-FFF2-40B4-BE49-F238E27FC236}">
                <a16:creationId xmlns:a16="http://schemas.microsoft.com/office/drawing/2014/main" id="{3D742B07-7A39-4B26-BAFF-231B91F01327}"/>
              </a:ext>
            </a:extLst>
          </p:cNvPr>
          <p:cNvSpPr>
            <a:spLocks noGrp="1"/>
          </p:cNvSpPr>
          <p:nvPr/>
        </p:nvSpPr>
        <p:spPr>
          <a:xfrm>
            <a:off x="0" y="0"/>
            <a:ext cx="12192000" cy="6858000"/>
          </a:xfrm>
          <a:prstGeom prst="rect">
            <a:avLst/>
          </a:prstGeom>
          <a:solidFill>
            <a:srgbClr val="F3F7F8"/>
          </a:solidFill>
          <a:ln w="0">
            <a:noFill/>
            <a:prstDash val="solid"/>
          </a:ln>
        </p:spPr>
      </p:sp>
      <p:sp>
        <p:nvSpPr>
          <p:cNvPr id="2" name="v16-accent-3">
            <a:extLst>
              <a:ext uri="{FF2B5EF4-FFF2-40B4-BE49-F238E27FC236}">
                <a16:creationId xmlns:a16="http://schemas.microsoft.com/office/drawing/2014/main" id="{DE1E84EB-4F5C-4364-B582-5EA911BA0E91}"/>
              </a:ext>
            </a:extLst>
          </p:cNvPr>
          <p:cNvSpPr>
            <a:spLocks noGrp="1"/>
          </p:cNvSpPr>
          <p:nvPr/>
        </p:nvSpPr>
        <p:spPr>
          <a:xfrm>
            <a:off x="0" y="0"/>
            <a:ext cx="66675" cy="6858000"/>
          </a:xfrm>
          <a:prstGeom prst="rect">
            <a:avLst/>
          </a:prstGeom>
          <a:solidFill>
            <a:srgbClr val="11D2D0"/>
          </a:solidFill>
          <a:ln w="0">
            <a:noFill/>
            <a:prstDash val="solid"/>
          </a:ln>
        </p:spPr>
      </p:sp>
      <p:sp>
        <p:nvSpPr>
          <p:cNvPr id="3" name="v16-section-3">
            <a:extLst>
              <a:ext uri="{FF2B5EF4-FFF2-40B4-BE49-F238E27FC236}">
                <a16:creationId xmlns:a16="http://schemas.microsoft.com/office/drawing/2014/main" id="{21F0F5AD-86C7-4580-A889-B5DD30682E77}"/>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02 · STATE-SELECTION GRAMMAR</a:t>
            </a:r>
          </a:p>
        </p:txBody>
      </p:sp>
      <p:sp>
        <p:nvSpPr>
          <p:cNvPr id="4" name="v16-title-3">
            <a:extLst>
              <a:ext uri="{FF2B5EF4-FFF2-40B4-BE49-F238E27FC236}">
                <a16:creationId xmlns:a16="http://schemas.microsoft.com/office/drawing/2014/main" id="{397D4108-0CB2-4F9C-A327-B1E800EBA04D}"/>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Memory Choice Follows State Lifetime—</a:t>
            </a:r>
          </a:p>
          <a:p>
            <a:pPr>
              <a:spcBef>
                <a:spcPts val="0"/>
              </a:spcBef>
              <a:spcAft>
                <a:spcPts val="200"/>
              </a:spcAft>
            </a:pPr>
            <a:r>
              <a:rPr sz="2800" b="1">
                <a:solidFill>
                  <a:srgbClr val="0A2434"/>
                </a:solidFill>
                <a:latin typeface="Arial"/>
              </a:rPr>
              <a:t>Not the Application Label</a:t>
            </a:r>
          </a:p>
        </p:txBody>
      </p:sp>
      <p:sp>
        <p:nvSpPr>
          <p:cNvPr id="5" name="v16-subtitle-3">
            <a:extLst>
              <a:ext uri="{FF2B5EF4-FFF2-40B4-BE49-F238E27FC236}">
                <a16:creationId xmlns:a16="http://schemas.microsoft.com/office/drawing/2014/main" id="{1DB2BE95-550E-4258-BC02-CE9011835543}"/>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ea typeface="Arial"/>
                <a:cs typeface="Arial"/>
              </a:rPr>
              <a:t>Start with the state object, then write cadence, retention and recovery</a:t>
            </a:r>
          </a:p>
        </p:txBody>
      </p:sp>
      <p:sp>
        <p:nvSpPr>
          <p:cNvPr id="6" name="motif-line-0">
            <a:extLst>
              <a:ext uri="{FF2B5EF4-FFF2-40B4-BE49-F238E27FC236}">
                <a16:creationId xmlns:a16="http://schemas.microsoft.com/office/drawing/2014/main" id="{3CB35A74-14AD-450B-A80E-C8FC38911821}"/>
              </a:ext>
            </a:extLst>
          </p:cNvPr>
          <p:cNvSpPr>
            <a:spLocks noGrp="1"/>
          </p:cNvSpPr>
          <p:nvPr/>
        </p:nvSpPr>
        <p:spPr>
          <a:xfrm>
            <a:off x="10477500" y="1066800"/>
            <a:ext cx="1123950" cy="9525"/>
          </a:xfrm>
          <a:prstGeom prst="rect">
            <a:avLst/>
          </a:prstGeom>
          <a:solidFill>
            <a:srgbClr val="D9E6E9"/>
          </a:solidFill>
          <a:ln w="0">
            <a:noFill/>
            <a:prstDash val="solid"/>
          </a:ln>
        </p:spPr>
      </p:sp>
      <p:sp>
        <p:nvSpPr>
          <p:cNvPr id="7" name="motif-dot-0">
            <a:extLst>
              <a:ext uri="{FF2B5EF4-FFF2-40B4-BE49-F238E27FC236}">
                <a16:creationId xmlns:a16="http://schemas.microsoft.com/office/drawing/2014/main" id="{5A852DAF-57BA-4767-82B3-0359359BB934}"/>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sp>
      <p:sp>
        <p:nvSpPr>
          <p:cNvPr id="8" name="motif-line-1">
            <a:extLst>
              <a:ext uri="{FF2B5EF4-FFF2-40B4-BE49-F238E27FC236}">
                <a16:creationId xmlns:a16="http://schemas.microsoft.com/office/drawing/2014/main" id="{FF156F92-12E6-4CED-B7F3-654A9941007A}"/>
              </a:ext>
            </a:extLst>
          </p:cNvPr>
          <p:cNvSpPr>
            <a:spLocks noGrp="1"/>
          </p:cNvSpPr>
          <p:nvPr/>
        </p:nvSpPr>
        <p:spPr>
          <a:xfrm>
            <a:off x="10706100" y="1143000"/>
            <a:ext cx="952500" cy="9525"/>
          </a:xfrm>
          <a:prstGeom prst="rect">
            <a:avLst/>
          </a:prstGeom>
          <a:solidFill>
            <a:srgbClr val="D9E6E9"/>
          </a:solidFill>
          <a:ln w="0">
            <a:noFill/>
            <a:prstDash val="solid"/>
          </a:ln>
        </p:spPr>
      </p:sp>
      <p:sp>
        <p:nvSpPr>
          <p:cNvPr id="9" name="motif-dot-1">
            <a:extLst>
              <a:ext uri="{FF2B5EF4-FFF2-40B4-BE49-F238E27FC236}">
                <a16:creationId xmlns:a16="http://schemas.microsoft.com/office/drawing/2014/main" id="{1514285D-9140-4C5F-A1C9-335EAE352BDA}"/>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sp>
      <p:sp>
        <p:nvSpPr>
          <p:cNvPr id="10" name="motif-line-2">
            <a:extLst>
              <a:ext uri="{FF2B5EF4-FFF2-40B4-BE49-F238E27FC236}">
                <a16:creationId xmlns:a16="http://schemas.microsoft.com/office/drawing/2014/main" id="{3205141B-A3EF-40B1-867D-3B3AC359617A}"/>
              </a:ext>
            </a:extLst>
          </p:cNvPr>
          <p:cNvSpPr>
            <a:spLocks noGrp="1"/>
          </p:cNvSpPr>
          <p:nvPr/>
        </p:nvSpPr>
        <p:spPr>
          <a:xfrm>
            <a:off x="10934700" y="1219200"/>
            <a:ext cx="781050" cy="9525"/>
          </a:xfrm>
          <a:prstGeom prst="rect">
            <a:avLst/>
          </a:prstGeom>
          <a:solidFill>
            <a:srgbClr val="D9E6E9"/>
          </a:solidFill>
          <a:ln w="0">
            <a:noFill/>
            <a:prstDash val="solid"/>
          </a:ln>
        </p:spPr>
      </p:sp>
      <p:sp>
        <p:nvSpPr>
          <p:cNvPr id="11" name="motif-dot-2">
            <a:extLst>
              <a:ext uri="{FF2B5EF4-FFF2-40B4-BE49-F238E27FC236}">
                <a16:creationId xmlns:a16="http://schemas.microsoft.com/office/drawing/2014/main" id="{4B4766FB-D45B-4DF6-B13E-4C35BF6989F0}"/>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sp>
      <p:sp>
        <p:nvSpPr>
          <p:cNvPr id="12" name="motif-line-3">
            <a:extLst>
              <a:ext uri="{FF2B5EF4-FFF2-40B4-BE49-F238E27FC236}">
                <a16:creationId xmlns:a16="http://schemas.microsoft.com/office/drawing/2014/main" id="{EA5C3BA1-E1B8-4EA6-B0FD-7F1701B4A2CC}"/>
              </a:ext>
            </a:extLst>
          </p:cNvPr>
          <p:cNvSpPr>
            <a:spLocks noGrp="1"/>
          </p:cNvSpPr>
          <p:nvPr/>
        </p:nvSpPr>
        <p:spPr>
          <a:xfrm>
            <a:off x="11163300" y="1295400"/>
            <a:ext cx="609600" cy="9525"/>
          </a:xfrm>
          <a:prstGeom prst="rect">
            <a:avLst/>
          </a:prstGeom>
          <a:solidFill>
            <a:srgbClr val="D9E6E9"/>
          </a:solidFill>
          <a:ln w="0">
            <a:noFill/>
            <a:prstDash val="solid"/>
          </a:ln>
        </p:spPr>
      </p:sp>
      <p:sp>
        <p:nvSpPr>
          <p:cNvPr id="13" name="motif-dot-3">
            <a:extLst>
              <a:ext uri="{FF2B5EF4-FFF2-40B4-BE49-F238E27FC236}">
                <a16:creationId xmlns:a16="http://schemas.microsoft.com/office/drawing/2014/main" id="{9662FC25-3B20-4964-A3B0-62F33AD8C215}"/>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sp>
      <p:sp>
        <p:nvSpPr>
          <p:cNvPr id="14" name="motif-line-4">
            <a:extLst>
              <a:ext uri="{FF2B5EF4-FFF2-40B4-BE49-F238E27FC236}">
                <a16:creationId xmlns:a16="http://schemas.microsoft.com/office/drawing/2014/main" id="{BAFBCD14-E0A9-41AC-852C-7A9064F828FD}"/>
              </a:ext>
            </a:extLst>
          </p:cNvPr>
          <p:cNvSpPr>
            <a:spLocks noGrp="1"/>
          </p:cNvSpPr>
          <p:nvPr/>
        </p:nvSpPr>
        <p:spPr>
          <a:xfrm>
            <a:off x="11391900" y="1371600"/>
            <a:ext cx="438150" cy="9525"/>
          </a:xfrm>
          <a:prstGeom prst="rect">
            <a:avLst/>
          </a:prstGeom>
          <a:solidFill>
            <a:srgbClr val="D9E6E9"/>
          </a:solidFill>
          <a:ln w="0">
            <a:noFill/>
            <a:prstDash val="solid"/>
          </a:ln>
        </p:spPr>
      </p:sp>
      <p:sp>
        <p:nvSpPr>
          <p:cNvPr id="15" name="motif-dot-4">
            <a:extLst>
              <a:ext uri="{FF2B5EF4-FFF2-40B4-BE49-F238E27FC236}">
                <a16:creationId xmlns:a16="http://schemas.microsoft.com/office/drawing/2014/main" id="{CFEABD99-3032-4E68-A645-7FC6568BF03B}"/>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sp>
      <p:sp>
        <p:nvSpPr>
          <p:cNvPr id="16" name="v16-footer-rule-3">
            <a:extLst>
              <a:ext uri="{FF2B5EF4-FFF2-40B4-BE49-F238E27FC236}">
                <a16:creationId xmlns:a16="http://schemas.microsoft.com/office/drawing/2014/main" id="{84657602-98C0-463F-89FA-0D7B763CED5F}"/>
              </a:ext>
            </a:extLst>
          </p:cNvPr>
          <p:cNvSpPr>
            <a:spLocks noGrp="1"/>
          </p:cNvSpPr>
          <p:nvPr/>
        </p:nvSpPr>
        <p:spPr>
          <a:xfrm>
            <a:off x="514350" y="6419850"/>
            <a:ext cx="11163300" cy="9525"/>
          </a:xfrm>
          <a:prstGeom prst="rect">
            <a:avLst/>
          </a:prstGeom>
          <a:solidFill>
            <a:srgbClr val="AFC1C8"/>
          </a:solidFill>
          <a:ln w="0">
            <a:noFill/>
            <a:prstDash val="solid"/>
          </a:ln>
        </p:spPr>
      </p:sp>
      <p:sp>
        <p:nvSpPr>
          <p:cNvPr id="17" name="v16-footer-label-3">
            <a:extLst>
              <a:ext uri="{FF2B5EF4-FFF2-40B4-BE49-F238E27FC236}">
                <a16:creationId xmlns:a16="http://schemas.microsoft.com/office/drawing/2014/main" id="{A25A7D44-E50E-438F-9A8A-1B9BB663C2F3}"/>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3">
            <a:extLst>
              <a:ext uri="{FF2B5EF4-FFF2-40B4-BE49-F238E27FC236}">
                <a16:creationId xmlns:a16="http://schemas.microsoft.com/office/drawing/2014/main" id="{8DAEA86C-8BE2-41B6-ACFF-59630DE1CD04}"/>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03</a:t>
            </a:r>
          </a:p>
        </p:txBody>
      </p:sp>
      <p:sp>
        <p:nvSpPr>
          <p:cNvPr id="19" name="v16-s3-object-shadow">
            <a:extLst>
              <a:ext uri="{FF2B5EF4-FFF2-40B4-BE49-F238E27FC236}">
                <a16:creationId xmlns:a16="http://schemas.microsoft.com/office/drawing/2014/main" id="{F7C6E64B-BB20-4741-B49C-012482FFD57D}"/>
              </a:ext>
            </a:extLst>
          </p:cNvPr>
          <p:cNvSpPr>
            <a:spLocks noGrp="1"/>
          </p:cNvSpPr>
          <p:nvPr/>
        </p:nvSpPr>
        <p:spPr>
          <a:xfrm>
            <a:off x="542925" y="2085975"/>
            <a:ext cx="2190750" cy="1219200"/>
          </a:xfrm>
          <a:prstGeom prst="roundRect">
            <a:avLst>
              <a:gd name="adj" fmla="val 6250"/>
            </a:avLst>
          </a:prstGeom>
          <a:solidFill>
            <a:srgbClr val="ECF2F4"/>
          </a:solidFill>
          <a:ln w="0">
            <a:noFill/>
            <a:prstDash val="solid"/>
          </a:ln>
        </p:spPr>
      </p:sp>
      <p:sp>
        <p:nvSpPr>
          <p:cNvPr id="20" name="v16-s3-object">
            <a:extLst>
              <a:ext uri="{FF2B5EF4-FFF2-40B4-BE49-F238E27FC236}">
                <a16:creationId xmlns:a16="http://schemas.microsoft.com/office/drawing/2014/main" id="{8CD7463E-2C3C-4BE7-A3DC-469C1BD40421}"/>
              </a:ext>
            </a:extLst>
          </p:cNvPr>
          <p:cNvSpPr>
            <a:spLocks noGrp="1"/>
          </p:cNvSpPr>
          <p:nvPr/>
        </p:nvSpPr>
        <p:spPr>
          <a:xfrm>
            <a:off x="514350" y="2038350"/>
            <a:ext cx="2190750" cy="1219200"/>
          </a:xfrm>
          <a:prstGeom prst="roundRect">
            <a:avLst>
              <a:gd name="adj" fmla="val 6250"/>
            </a:avLst>
          </a:prstGeom>
          <a:solidFill>
            <a:srgbClr val="E4F4F4"/>
          </a:solidFill>
          <a:ln w="10478">
            <a:solidFill>
              <a:srgbClr val="C9D6DA"/>
            </a:solidFill>
            <a:prstDash val="solid"/>
          </a:ln>
        </p:spPr>
      </p:sp>
      <p:sp>
        <p:nvSpPr>
          <p:cNvPr id="21" name="v16-s3-object-top">
            <a:extLst>
              <a:ext uri="{FF2B5EF4-FFF2-40B4-BE49-F238E27FC236}">
                <a16:creationId xmlns:a16="http://schemas.microsoft.com/office/drawing/2014/main" id="{E15CE77E-D34A-4D9D-AC30-1DFEB1CF4B88}"/>
              </a:ext>
            </a:extLst>
          </p:cNvPr>
          <p:cNvSpPr>
            <a:spLocks noGrp="1"/>
          </p:cNvSpPr>
          <p:nvPr/>
        </p:nvSpPr>
        <p:spPr>
          <a:xfrm>
            <a:off x="514350" y="2038350"/>
            <a:ext cx="2190750" cy="57150"/>
          </a:xfrm>
          <a:prstGeom prst="roundRect">
            <a:avLst>
              <a:gd name="adj" fmla="val 50000"/>
            </a:avLst>
          </a:prstGeom>
          <a:solidFill>
            <a:srgbClr val="087A7A"/>
          </a:solidFill>
          <a:ln w="0">
            <a:noFill/>
            <a:prstDash val="solid"/>
          </a:ln>
        </p:spPr>
      </p:sp>
      <p:sp>
        <p:nvSpPr>
          <p:cNvPr id="22" name="v16-s3-cadence-shadow">
            <a:extLst>
              <a:ext uri="{FF2B5EF4-FFF2-40B4-BE49-F238E27FC236}">
                <a16:creationId xmlns:a16="http://schemas.microsoft.com/office/drawing/2014/main" id="{F04D10EF-3562-47FB-951F-4DDC3A709078}"/>
              </a:ext>
            </a:extLst>
          </p:cNvPr>
          <p:cNvSpPr>
            <a:spLocks noGrp="1"/>
          </p:cNvSpPr>
          <p:nvPr/>
        </p:nvSpPr>
        <p:spPr>
          <a:xfrm>
            <a:off x="3171825" y="2085975"/>
            <a:ext cx="2190750" cy="1219200"/>
          </a:xfrm>
          <a:prstGeom prst="roundRect">
            <a:avLst>
              <a:gd name="adj" fmla="val 6250"/>
            </a:avLst>
          </a:prstGeom>
          <a:solidFill>
            <a:srgbClr val="ECF2F4"/>
          </a:solidFill>
          <a:ln w="0">
            <a:noFill/>
            <a:prstDash val="solid"/>
          </a:ln>
        </p:spPr>
      </p:sp>
      <p:sp>
        <p:nvSpPr>
          <p:cNvPr id="23" name="v16-s3-cadence">
            <a:extLst>
              <a:ext uri="{FF2B5EF4-FFF2-40B4-BE49-F238E27FC236}">
                <a16:creationId xmlns:a16="http://schemas.microsoft.com/office/drawing/2014/main" id="{80EE2875-B224-48E2-93FD-53F6436FAFFD}"/>
              </a:ext>
            </a:extLst>
          </p:cNvPr>
          <p:cNvSpPr>
            <a:spLocks noGrp="1"/>
          </p:cNvSpPr>
          <p:nvPr/>
        </p:nvSpPr>
        <p:spPr>
          <a:xfrm>
            <a:off x="3143250" y="2038350"/>
            <a:ext cx="2190750" cy="1219200"/>
          </a:xfrm>
          <a:prstGeom prst="roundRect">
            <a:avLst>
              <a:gd name="adj" fmla="val 6250"/>
            </a:avLst>
          </a:prstGeom>
          <a:solidFill>
            <a:srgbClr val="E4F4F4"/>
          </a:solidFill>
          <a:ln w="10478">
            <a:solidFill>
              <a:srgbClr val="C9D6DA"/>
            </a:solidFill>
            <a:prstDash val="solid"/>
          </a:ln>
        </p:spPr>
      </p:sp>
      <p:sp>
        <p:nvSpPr>
          <p:cNvPr id="24" name="v16-s3-cadence-top">
            <a:extLst>
              <a:ext uri="{FF2B5EF4-FFF2-40B4-BE49-F238E27FC236}">
                <a16:creationId xmlns:a16="http://schemas.microsoft.com/office/drawing/2014/main" id="{7925B29E-26AB-4CA6-809D-E582F93EAEF1}"/>
              </a:ext>
            </a:extLst>
          </p:cNvPr>
          <p:cNvSpPr>
            <a:spLocks noGrp="1"/>
          </p:cNvSpPr>
          <p:nvPr/>
        </p:nvSpPr>
        <p:spPr>
          <a:xfrm>
            <a:off x="3143250" y="2038350"/>
            <a:ext cx="2190750" cy="57150"/>
          </a:xfrm>
          <a:prstGeom prst="roundRect">
            <a:avLst>
              <a:gd name="adj" fmla="val 50000"/>
            </a:avLst>
          </a:prstGeom>
          <a:solidFill>
            <a:srgbClr val="087A7A"/>
          </a:solidFill>
          <a:ln w="0">
            <a:noFill/>
            <a:prstDash val="solid"/>
          </a:ln>
        </p:spPr>
      </p:sp>
      <p:sp>
        <p:nvSpPr>
          <p:cNvPr id="25" name="v16-s3-retention-shadow">
            <a:extLst>
              <a:ext uri="{FF2B5EF4-FFF2-40B4-BE49-F238E27FC236}">
                <a16:creationId xmlns:a16="http://schemas.microsoft.com/office/drawing/2014/main" id="{B158E3E7-6C98-4E66-BB46-04DFE1E1E931}"/>
              </a:ext>
            </a:extLst>
          </p:cNvPr>
          <p:cNvSpPr>
            <a:spLocks noGrp="1"/>
          </p:cNvSpPr>
          <p:nvPr/>
        </p:nvSpPr>
        <p:spPr>
          <a:xfrm>
            <a:off x="5800725" y="2085975"/>
            <a:ext cx="2190750" cy="1219200"/>
          </a:xfrm>
          <a:prstGeom prst="roundRect">
            <a:avLst>
              <a:gd name="adj" fmla="val 6250"/>
            </a:avLst>
          </a:prstGeom>
          <a:solidFill>
            <a:srgbClr val="ECF2F4"/>
          </a:solidFill>
          <a:ln w="0">
            <a:noFill/>
            <a:prstDash val="solid"/>
          </a:ln>
        </p:spPr>
      </p:sp>
      <p:sp>
        <p:nvSpPr>
          <p:cNvPr id="26" name="v16-s3-retention">
            <a:extLst>
              <a:ext uri="{FF2B5EF4-FFF2-40B4-BE49-F238E27FC236}">
                <a16:creationId xmlns:a16="http://schemas.microsoft.com/office/drawing/2014/main" id="{1C3883B5-ED81-4D7E-8F8D-C056E17BC03E}"/>
              </a:ext>
            </a:extLst>
          </p:cNvPr>
          <p:cNvSpPr>
            <a:spLocks noGrp="1"/>
          </p:cNvSpPr>
          <p:nvPr/>
        </p:nvSpPr>
        <p:spPr>
          <a:xfrm>
            <a:off x="5772150" y="2038350"/>
            <a:ext cx="2190750" cy="1219200"/>
          </a:xfrm>
          <a:prstGeom prst="roundRect">
            <a:avLst>
              <a:gd name="adj" fmla="val 6250"/>
            </a:avLst>
          </a:prstGeom>
          <a:solidFill>
            <a:srgbClr val="F7EFE6"/>
          </a:solidFill>
          <a:ln w="10478">
            <a:solidFill>
              <a:srgbClr val="C9D6DA"/>
            </a:solidFill>
            <a:prstDash val="solid"/>
          </a:ln>
        </p:spPr>
      </p:sp>
      <p:sp>
        <p:nvSpPr>
          <p:cNvPr id="27" name="v16-s3-retention-top">
            <a:extLst>
              <a:ext uri="{FF2B5EF4-FFF2-40B4-BE49-F238E27FC236}">
                <a16:creationId xmlns:a16="http://schemas.microsoft.com/office/drawing/2014/main" id="{5AE29FEE-6095-482E-8EBB-264E9D09E540}"/>
              </a:ext>
            </a:extLst>
          </p:cNvPr>
          <p:cNvSpPr>
            <a:spLocks noGrp="1"/>
          </p:cNvSpPr>
          <p:nvPr/>
        </p:nvSpPr>
        <p:spPr>
          <a:xfrm>
            <a:off x="5772150" y="2038350"/>
            <a:ext cx="2190750" cy="57150"/>
          </a:xfrm>
          <a:prstGeom prst="roundRect">
            <a:avLst>
              <a:gd name="adj" fmla="val 50000"/>
            </a:avLst>
          </a:prstGeom>
          <a:solidFill>
            <a:srgbClr val="8A521E"/>
          </a:solidFill>
          <a:ln w="0">
            <a:noFill/>
            <a:prstDash val="solid"/>
          </a:ln>
        </p:spPr>
      </p:sp>
      <p:sp>
        <p:nvSpPr>
          <p:cNvPr id="28" name="v16-s3-route-shadow">
            <a:extLst>
              <a:ext uri="{FF2B5EF4-FFF2-40B4-BE49-F238E27FC236}">
                <a16:creationId xmlns:a16="http://schemas.microsoft.com/office/drawing/2014/main" id="{00530EE2-4B8C-4C04-B984-997A8889646F}"/>
              </a:ext>
            </a:extLst>
          </p:cNvPr>
          <p:cNvSpPr>
            <a:spLocks noGrp="1"/>
          </p:cNvSpPr>
          <p:nvPr/>
        </p:nvSpPr>
        <p:spPr>
          <a:xfrm>
            <a:off x="8429625" y="2085975"/>
            <a:ext cx="2933700" cy="1219200"/>
          </a:xfrm>
          <a:prstGeom prst="roundRect">
            <a:avLst>
              <a:gd name="adj" fmla="val 6250"/>
            </a:avLst>
          </a:prstGeom>
          <a:solidFill>
            <a:srgbClr val="04131E"/>
          </a:solidFill>
          <a:ln w="0">
            <a:noFill/>
            <a:prstDash val="solid"/>
          </a:ln>
        </p:spPr>
      </p:sp>
      <p:sp>
        <p:nvSpPr>
          <p:cNvPr id="29" name="v16-s3-route">
            <a:extLst>
              <a:ext uri="{FF2B5EF4-FFF2-40B4-BE49-F238E27FC236}">
                <a16:creationId xmlns:a16="http://schemas.microsoft.com/office/drawing/2014/main" id="{F0B66FE4-0DB7-4570-847D-F957AC21570B}"/>
              </a:ext>
            </a:extLst>
          </p:cNvPr>
          <p:cNvSpPr>
            <a:spLocks noGrp="1"/>
          </p:cNvSpPr>
          <p:nvPr/>
        </p:nvSpPr>
        <p:spPr>
          <a:xfrm>
            <a:off x="8401050" y="2038350"/>
            <a:ext cx="2933700" cy="1219200"/>
          </a:xfrm>
          <a:prstGeom prst="roundRect">
            <a:avLst>
              <a:gd name="adj" fmla="val 6250"/>
            </a:avLst>
          </a:prstGeom>
          <a:solidFill>
            <a:srgbClr val="061B29"/>
          </a:solidFill>
          <a:ln w="0">
            <a:noFill/>
            <a:prstDash val="solid"/>
          </a:ln>
        </p:spPr>
      </p:sp>
      <p:sp>
        <p:nvSpPr>
          <p:cNvPr id="30" name="v16-s3-route-top">
            <a:extLst>
              <a:ext uri="{FF2B5EF4-FFF2-40B4-BE49-F238E27FC236}">
                <a16:creationId xmlns:a16="http://schemas.microsoft.com/office/drawing/2014/main" id="{1646B4D0-64E0-4B59-B509-1BEABFF65400}"/>
              </a:ext>
            </a:extLst>
          </p:cNvPr>
          <p:cNvSpPr>
            <a:spLocks noGrp="1"/>
          </p:cNvSpPr>
          <p:nvPr/>
        </p:nvSpPr>
        <p:spPr>
          <a:xfrm>
            <a:off x="8401050" y="2038350"/>
            <a:ext cx="2933700" cy="57150"/>
          </a:xfrm>
          <a:prstGeom prst="roundRect">
            <a:avLst>
              <a:gd name="adj" fmla="val 50000"/>
            </a:avLst>
          </a:prstGeom>
          <a:solidFill>
            <a:srgbClr val="71ECE3"/>
          </a:solidFill>
          <a:ln w="0">
            <a:noFill/>
            <a:prstDash val="solid"/>
          </a:ln>
        </p:spPr>
      </p:sp>
      <p:cxnSp>
        <p:nvCxnSpPr>
          <p:cNvPr id="102" name="直線單箭頭接點 101"/>
          <p:cNvCxnSpPr>
            <a:stCxn id="20" idx="3"/>
            <a:endCxn id="23" idx="1"/>
          </p:cNvCxnSpPr>
          <p:nvPr/>
        </p:nvCxnSpPr>
        <p:spPr>
          <a:xfrm>
            <a:off x="2705100" y="2647950"/>
            <a:ext cx="438150" cy="0"/>
          </a:xfrm>
          <a:prstGeom prst="straightConnector1">
            <a:avLst/>
          </a:prstGeom>
          <a:ln w="19050" cap="rnd">
            <a:solidFill>
              <a:srgbClr val="087A7A"/>
            </a:solidFill>
            <a:prstDash val="solid"/>
            <a:round/>
            <a:tailEnd type="arrow" w="sm" len="sm"/>
          </a:ln>
        </p:spPr>
      </p:cxnSp>
      <p:cxnSp>
        <p:nvCxnSpPr>
          <p:cNvPr id="103" name="直線單箭頭接點 102"/>
          <p:cNvCxnSpPr>
            <a:stCxn id="23" idx="3"/>
            <a:endCxn id="26" idx="1"/>
          </p:cNvCxnSpPr>
          <p:nvPr/>
        </p:nvCxnSpPr>
        <p:spPr>
          <a:xfrm>
            <a:off x="5334000" y="2647950"/>
            <a:ext cx="438150" cy="0"/>
          </a:xfrm>
          <a:prstGeom prst="straightConnector1">
            <a:avLst/>
          </a:prstGeom>
          <a:ln w="19050" cap="rnd">
            <a:solidFill>
              <a:srgbClr val="C78A4B"/>
            </a:solidFill>
            <a:prstDash val="solid"/>
            <a:round/>
            <a:tailEnd type="arrow" w="sm" len="sm"/>
          </a:ln>
        </p:spPr>
      </p:cxnSp>
      <p:cxnSp>
        <p:nvCxnSpPr>
          <p:cNvPr id="104" name="直線單箭頭接點 103"/>
          <p:cNvCxnSpPr>
            <a:stCxn id="26" idx="3"/>
            <a:endCxn id="29" idx="1"/>
          </p:cNvCxnSpPr>
          <p:nvPr/>
        </p:nvCxnSpPr>
        <p:spPr>
          <a:xfrm>
            <a:off x="7962900" y="2647950"/>
            <a:ext cx="438150" cy="0"/>
          </a:xfrm>
          <a:prstGeom prst="straightConnector1">
            <a:avLst/>
          </a:prstGeom>
          <a:ln w="19050" cap="rnd">
            <a:solidFill>
              <a:srgbClr val="2B9D7A"/>
            </a:solidFill>
            <a:prstDash val="solid"/>
            <a:round/>
            <a:tailEnd type="arrow" w="sm" len="sm"/>
          </a:ln>
        </p:spPr>
      </p:cxnSp>
      <p:sp>
        <p:nvSpPr>
          <p:cNvPr id="34" name="v16-s3-object-eyebrow">
            <a:extLst>
              <a:ext uri="{FF2B5EF4-FFF2-40B4-BE49-F238E27FC236}">
                <a16:creationId xmlns:a16="http://schemas.microsoft.com/office/drawing/2014/main" id="{615EB255-7760-4499-B921-A1C6BB71E513}"/>
              </a:ext>
            </a:extLst>
          </p:cNvPr>
          <p:cNvSpPr>
            <a:spLocks noGrp="1"/>
          </p:cNvSpPr>
          <p:nvPr/>
        </p:nvSpPr>
        <p:spPr>
          <a:xfrm>
            <a:off x="676275" y="2181225"/>
            <a:ext cx="1866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01 · DEFINE</a:t>
            </a:r>
          </a:p>
        </p:txBody>
      </p:sp>
      <p:sp>
        <p:nvSpPr>
          <p:cNvPr id="35" name="v16-s3-object-title">
            <a:extLst>
              <a:ext uri="{FF2B5EF4-FFF2-40B4-BE49-F238E27FC236}">
                <a16:creationId xmlns:a16="http://schemas.microsoft.com/office/drawing/2014/main" id="{602FC42A-4257-4018-B1BF-FE7A10619481}"/>
              </a:ext>
            </a:extLst>
          </p:cNvPr>
          <p:cNvSpPr>
            <a:spLocks noGrp="1"/>
          </p:cNvSpPr>
          <p:nvPr/>
        </p:nvSpPr>
        <p:spPr>
          <a:xfrm>
            <a:off x="676275" y="2400300"/>
            <a:ext cx="1866900" cy="257175"/>
          </a:xfrm>
          <a:prstGeom prst="rect">
            <a:avLst/>
          </a:prstGeom>
          <a:noFill/>
          <a:ln w="0">
            <a:noFill/>
            <a:prstDash val="solid"/>
          </a:ln>
        </p:spPr>
        <p:txBody>
          <a:bodyPr wrap="square" lIns="0" tIns="0" rIns="0" bIns="0" anchor="t">
            <a:noAutofit/>
          </a:bodyPr>
          <a:lstStyle/>
          <a:p>
            <a:pPr algn="l">
              <a:lnSpc>
                <a:spcPct val="98000"/>
              </a:lnSpc>
              <a:buNone/>
              <a:defRPr sz="1650" b="1">
                <a:solidFill>
                  <a:srgbClr val="0A2434"/>
                </a:solidFill>
                <a:latin typeface="Arial"/>
                <a:ea typeface="Arial"/>
                <a:cs typeface="Arial"/>
              </a:defRPr>
            </a:pPr>
            <a:r>
              <a:rPr sz="1650" b="1">
                <a:solidFill>
                  <a:srgbClr val="0A2434"/>
                </a:solidFill>
                <a:latin typeface="Arial"/>
                <a:ea typeface="Arial"/>
                <a:cs typeface="Arial"/>
              </a:rPr>
              <a:t>STATE OBJECT</a:t>
            </a:r>
          </a:p>
        </p:txBody>
      </p:sp>
      <p:sp>
        <p:nvSpPr>
          <p:cNvPr id="36" name="v16-s3-object-body">
            <a:extLst>
              <a:ext uri="{FF2B5EF4-FFF2-40B4-BE49-F238E27FC236}">
                <a16:creationId xmlns:a16="http://schemas.microsoft.com/office/drawing/2014/main" id="{CD287BA7-9CEF-47D3-9675-03068F4CB55F}"/>
              </a:ext>
            </a:extLst>
          </p:cNvPr>
          <p:cNvSpPr>
            <a:spLocks noGrp="1"/>
          </p:cNvSpPr>
          <p:nvPr/>
        </p:nvSpPr>
        <p:spPr>
          <a:xfrm>
            <a:off x="676275" y="2705100"/>
            <a:ext cx="1866900" cy="419100"/>
          </a:xfrm>
          <a:prstGeom prst="rect">
            <a:avLst/>
          </a:prstGeom>
          <a:noFill/>
          <a:ln w="0">
            <a:noFill/>
            <a:prstDash val="solid"/>
          </a:ln>
        </p:spPr>
        <p:txBody>
          <a:bodyPr wrap="square" lIns="0" tIns="0" rIns="0" bIns="0" anchor="t">
            <a:noAutofit/>
          </a:bodyPr>
          <a:lstStyle/>
          <a:p>
            <a:pPr algn="l">
              <a:lnSpc>
                <a:spcPct val="105000"/>
              </a:lnSpc>
              <a:buNone/>
              <a:defRPr sz="1420" b="0">
                <a:solidFill>
                  <a:srgbClr val="385365"/>
                </a:solidFill>
                <a:latin typeface="Arial"/>
                <a:ea typeface="Arial"/>
                <a:cs typeface="Arial"/>
              </a:defRPr>
            </a:pPr>
            <a:r>
              <a:rPr sz="1420" b="0">
                <a:solidFill>
                  <a:srgbClr val="385365"/>
                </a:solidFill>
                <a:latin typeface="Arial"/>
                <a:ea typeface="Arial"/>
                <a:cs typeface="Arial"/>
              </a:rPr>
              <a:t>identity · trim · map · policy</a:t>
            </a:r>
          </a:p>
        </p:txBody>
      </p:sp>
      <p:sp>
        <p:nvSpPr>
          <p:cNvPr id="37" name="v16-s3-cadence-eyebrow">
            <a:extLst>
              <a:ext uri="{FF2B5EF4-FFF2-40B4-BE49-F238E27FC236}">
                <a16:creationId xmlns:a16="http://schemas.microsoft.com/office/drawing/2014/main" id="{D642A85A-15C5-4D44-A423-EBB98E5CA3CD}"/>
              </a:ext>
            </a:extLst>
          </p:cNvPr>
          <p:cNvSpPr>
            <a:spLocks noGrp="1"/>
          </p:cNvSpPr>
          <p:nvPr/>
        </p:nvSpPr>
        <p:spPr>
          <a:xfrm>
            <a:off x="3305175" y="2181225"/>
            <a:ext cx="1866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02 · COUNT</a:t>
            </a:r>
          </a:p>
        </p:txBody>
      </p:sp>
      <p:sp>
        <p:nvSpPr>
          <p:cNvPr id="38" name="v16-s3-cadence-title">
            <a:extLst>
              <a:ext uri="{FF2B5EF4-FFF2-40B4-BE49-F238E27FC236}">
                <a16:creationId xmlns:a16="http://schemas.microsoft.com/office/drawing/2014/main" id="{DA3E180B-CD59-48B0-91C4-8FF659C194F9}"/>
              </a:ext>
            </a:extLst>
          </p:cNvPr>
          <p:cNvSpPr>
            <a:spLocks noGrp="1"/>
          </p:cNvSpPr>
          <p:nvPr/>
        </p:nvSpPr>
        <p:spPr>
          <a:xfrm>
            <a:off x="3305175" y="2400300"/>
            <a:ext cx="1866900" cy="257175"/>
          </a:xfrm>
          <a:prstGeom prst="rect">
            <a:avLst/>
          </a:prstGeom>
          <a:noFill/>
          <a:ln w="0">
            <a:noFill/>
            <a:prstDash val="solid"/>
          </a:ln>
        </p:spPr>
        <p:txBody>
          <a:bodyPr wrap="square" lIns="0" tIns="0" rIns="0" bIns="0" anchor="t">
            <a:noAutofit/>
          </a:bodyPr>
          <a:lstStyle/>
          <a:p>
            <a:pPr algn="l">
              <a:lnSpc>
                <a:spcPct val="98000"/>
              </a:lnSpc>
              <a:buNone/>
              <a:defRPr sz="1650" b="1">
                <a:solidFill>
                  <a:srgbClr val="0A2434"/>
                </a:solidFill>
                <a:latin typeface="Arial"/>
                <a:ea typeface="Arial"/>
                <a:cs typeface="Arial"/>
              </a:defRPr>
            </a:pPr>
            <a:r>
              <a:rPr sz="1650" b="1">
                <a:solidFill>
                  <a:srgbClr val="0A2434"/>
                </a:solidFill>
                <a:latin typeface="Arial"/>
                <a:ea typeface="Arial"/>
                <a:cs typeface="Arial"/>
              </a:rPr>
              <a:t>WRITE CADENCE</a:t>
            </a:r>
          </a:p>
        </p:txBody>
      </p:sp>
      <p:sp>
        <p:nvSpPr>
          <p:cNvPr id="39" name="v16-s3-cadence-body">
            <a:extLst>
              <a:ext uri="{FF2B5EF4-FFF2-40B4-BE49-F238E27FC236}">
                <a16:creationId xmlns:a16="http://schemas.microsoft.com/office/drawing/2014/main" id="{C02FF9A1-166B-40F1-9044-80AD8401BA25}"/>
              </a:ext>
            </a:extLst>
          </p:cNvPr>
          <p:cNvSpPr>
            <a:spLocks noGrp="1"/>
          </p:cNvSpPr>
          <p:nvPr/>
        </p:nvSpPr>
        <p:spPr>
          <a:xfrm>
            <a:off x="3305175" y="2705100"/>
            <a:ext cx="1866900" cy="419100"/>
          </a:xfrm>
          <a:prstGeom prst="rect">
            <a:avLst/>
          </a:prstGeom>
          <a:noFill/>
          <a:ln w="0">
            <a:noFill/>
            <a:prstDash val="solid"/>
          </a:ln>
        </p:spPr>
        <p:txBody>
          <a:bodyPr wrap="square" lIns="0" tIns="0" rIns="0" bIns="0" anchor="t">
            <a:noAutofit/>
          </a:bodyPr>
          <a:lstStyle/>
          <a:p>
            <a:pPr algn="l">
              <a:lnSpc>
                <a:spcPct val="105000"/>
              </a:lnSpc>
              <a:buNone/>
              <a:defRPr sz="1420" b="0">
                <a:solidFill>
                  <a:srgbClr val="385365"/>
                </a:solidFill>
                <a:latin typeface="Arial"/>
                <a:ea typeface="Arial"/>
                <a:cs typeface="Arial"/>
              </a:defRPr>
            </a:pPr>
            <a:r>
              <a:rPr sz="1420" b="0">
                <a:solidFill>
                  <a:srgbClr val="385365"/>
                </a:solidFill>
                <a:latin typeface="Arial"/>
                <a:ea typeface="Arial"/>
                <a:cs typeface="Arial"/>
              </a:rPr>
              <a:t>once · append-only · bounded · frequent</a:t>
            </a:r>
          </a:p>
        </p:txBody>
      </p:sp>
      <p:sp>
        <p:nvSpPr>
          <p:cNvPr id="40" name="v16-s3-retention-eyebrow">
            <a:extLst>
              <a:ext uri="{FF2B5EF4-FFF2-40B4-BE49-F238E27FC236}">
                <a16:creationId xmlns:a16="http://schemas.microsoft.com/office/drawing/2014/main" id="{7F860D6F-CFEA-4BC9-ABB4-6DF1F6178C94}"/>
              </a:ext>
            </a:extLst>
          </p:cNvPr>
          <p:cNvSpPr>
            <a:spLocks noGrp="1"/>
          </p:cNvSpPr>
          <p:nvPr/>
        </p:nvSpPr>
        <p:spPr>
          <a:xfrm>
            <a:off x="5934075" y="2181225"/>
            <a:ext cx="1866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8A521E"/>
                </a:solidFill>
                <a:latin typeface="Consolas"/>
                <a:ea typeface="Consolas"/>
                <a:cs typeface="Consolas"/>
              </a:defRPr>
            </a:pPr>
            <a:r>
              <a:rPr sz="940" b="1">
                <a:solidFill>
                  <a:srgbClr val="8A521E"/>
                </a:solidFill>
                <a:latin typeface="Consolas"/>
                <a:ea typeface="Consolas"/>
                <a:cs typeface="Consolas"/>
              </a:rPr>
              <a:t>03 · BOUND</a:t>
            </a:r>
          </a:p>
        </p:txBody>
      </p:sp>
      <p:sp>
        <p:nvSpPr>
          <p:cNvPr id="41" name="v16-s3-retention-title">
            <a:extLst>
              <a:ext uri="{FF2B5EF4-FFF2-40B4-BE49-F238E27FC236}">
                <a16:creationId xmlns:a16="http://schemas.microsoft.com/office/drawing/2014/main" id="{A794874F-78A6-451E-8FD8-B03A10B4587C}"/>
              </a:ext>
            </a:extLst>
          </p:cNvPr>
          <p:cNvSpPr>
            <a:spLocks noGrp="1"/>
          </p:cNvSpPr>
          <p:nvPr/>
        </p:nvSpPr>
        <p:spPr>
          <a:xfrm>
            <a:off x="5934075" y="2400300"/>
            <a:ext cx="1866900" cy="438150"/>
          </a:xfrm>
          <a:prstGeom prst="rect">
            <a:avLst/>
          </a:prstGeom>
          <a:noFill/>
          <a:ln w="0">
            <a:noFill/>
            <a:prstDash val="solid"/>
          </a:ln>
        </p:spPr>
        <p:txBody>
          <a:bodyPr wrap="square" lIns="0" tIns="0" rIns="0" bIns="0" anchor="t">
            <a:noAutofit/>
          </a:bodyPr>
          <a:lstStyle/>
          <a:p>
            <a:pPr algn="l">
              <a:lnSpc>
                <a:spcPct val="98000"/>
              </a:lnSpc>
              <a:buNone/>
              <a:defRPr sz="1650" b="1">
                <a:solidFill>
                  <a:srgbClr val="0A2434"/>
                </a:solidFill>
                <a:latin typeface="Arial"/>
                <a:ea typeface="Arial"/>
                <a:cs typeface="Arial"/>
              </a:defRPr>
            </a:pPr>
            <a:r>
              <a:rPr sz="1650" b="1">
                <a:solidFill>
                  <a:srgbClr val="0A2434"/>
                </a:solidFill>
                <a:latin typeface="Arial"/>
                <a:ea typeface="Arial"/>
                <a:cs typeface="Arial"/>
              </a:rPr>
              <a:t>RETENTION</a:t>
            </a:r>
          </a:p>
          <a:p>
            <a:pPr algn="l">
              <a:lnSpc>
                <a:spcPct val="98000"/>
              </a:lnSpc>
              <a:buNone/>
              <a:defRPr sz="1650" b="1">
                <a:solidFill>
                  <a:srgbClr val="0A2434"/>
                </a:solidFill>
                <a:latin typeface="Arial"/>
                <a:ea typeface="Arial"/>
                <a:cs typeface="Arial"/>
              </a:defRPr>
            </a:pPr>
            <a:r>
              <a:rPr sz="1650" b="1">
                <a:solidFill>
                  <a:srgbClr val="0A2434"/>
                </a:solidFill>
                <a:latin typeface="Arial"/>
                <a:ea typeface="Arial"/>
                <a:cs typeface="Arial"/>
              </a:rPr>
              <a:t>+ RECOVERY</a:t>
            </a:r>
          </a:p>
        </p:txBody>
      </p:sp>
      <p:sp>
        <p:nvSpPr>
          <p:cNvPr id="42" name="v16-s3-retention-body">
            <a:extLst>
              <a:ext uri="{FF2B5EF4-FFF2-40B4-BE49-F238E27FC236}">
                <a16:creationId xmlns:a16="http://schemas.microsoft.com/office/drawing/2014/main" id="{CD4D4874-DBC6-4FB5-8F26-A06548B82EA9}"/>
              </a:ext>
            </a:extLst>
          </p:cNvPr>
          <p:cNvSpPr>
            <a:spLocks noGrp="1"/>
          </p:cNvSpPr>
          <p:nvPr/>
        </p:nvSpPr>
        <p:spPr>
          <a:xfrm>
            <a:off x="5934075" y="2886075"/>
            <a:ext cx="1866900" cy="238125"/>
          </a:xfrm>
          <a:prstGeom prst="rect">
            <a:avLst/>
          </a:prstGeom>
          <a:noFill/>
          <a:ln w="0">
            <a:noFill/>
            <a:prstDash val="solid"/>
          </a:ln>
        </p:spPr>
        <p:txBody>
          <a:bodyPr wrap="square" lIns="0" tIns="0" rIns="0" bIns="0" anchor="t">
            <a:noAutofit/>
          </a:bodyPr>
          <a:lstStyle/>
          <a:p>
            <a:pPr algn="l">
              <a:lnSpc>
                <a:spcPct val="105000"/>
              </a:lnSpc>
              <a:buNone/>
              <a:defRPr sz="1420" b="0">
                <a:solidFill>
                  <a:srgbClr val="385365"/>
                </a:solidFill>
                <a:latin typeface="Arial"/>
                <a:ea typeface="Arial"/>
                <a:cs typeface="Arial"/>
              </a:defRPr>
            </a:pPr>
            <a:r>
              <a:rPr sz="1420" b="0">
                <a:solidFill>
                  <a:srgbClr val="385365"/>
                </a:solidFill>
                <a:latin typeface="Arial"/>
                <a:ea typeface="Arial"/>
                <a:cs typeface="Arial"/>
              </a:rPr>
              <a:t>PVT · loss · atomicity</a:t>
            </a:r>
          </a:p>
        </p:txBody>
      </p:sp>
      <p:sp>
        <p:nvSpPr>
          <p:cNvPr id="43" name="v16-s3-route-eyebrow">
            <a:extLst>
              <a:ext uri="{FF2B5EF4-FFF2-40B4-BE49-F238E27FC236}">
                <a16:creationId xmlns:a16="http://schemas.microsoft.com/office/drawing/2014/main" id="{B48D3B55-3F3D-433B-A674-302A14DD1866}"/>
              </a:ext>
            </a:extLst>
          </p:cNvPr>
          <p:cNvSpPr>
            <a:spLocks noGrp="1"/>
          </p:cNvSpPr>
          <p:nvPr/>
        </p:nvSpPr>
        <p:spPr>
          <a:xfrm>
            <a:off x="8562975" y="2181225"/>
            <a:ext cx="26098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940" b="1">
                <a:solidFill>
                  <a:srgbClr val="71ECE3"/>
                </a:solidFill>
                <a:latin typeface="Consolas"/>
                <a:ea typeface="Consolas"/>
                <a:cs typeface="Consolas"/>
              </a:rPr>
              <a:t>04 · QUALIFY</a:t>
            </a:r>
          </a:p>
        </p:txBody>
      </p:sp>
      <p:sp>
        <p:nvSpPr>
          <p:cNvPr id="44" name="v16-s3-route-title">
            <a:extLst>
              <a:ext uri="{FF2B5EF4-FFF2-40B4-BE49-F238E27FC236}">
                <a16:creationId xmlns:a16="http://schemas.microsoft.com/office/drawing/2014/main" id="{2B2D376F-63A5-4EDD-BECE-CFDCE3B50BAC}"/>
              </a:ext>
            </a:extLst>
          </p:cNvPr>
          <p:cNvSpPr>
            <a:spLocks noGrp="1"/>
          </p:cNvSpPr>
          <p:nvPr/>
        </p:nvSpPr>
        <p:spPr>
          <a:xfrm>
            <a:off x="8562975" y="2400300"/>
            <a:ext cx="2609850" cy="257175"/>
          </a:xfrm>
          <a:prstGeom prst="rect">
            <a:avLst/>
          </a:prstGeom>
          <a:noFill/>
          <a:ln w="0">
            <a:noFill/>
            <a:prstDash val="solid"/>
          </a:ln>
        </p:spPr>
        <p:txBody>
          <a:bodyPr wrap="square" lIns="0" tIns="0" rIns="0" bIns="0" anchor="t">
            <a:noAutofit/>
          </a:bodyPr>
          <a:lstStyle/>
          <a:p>
            <a:pPr algn="l">
              <a:lnSpc>
                <a:spcPct val="98000"/>
              </a:lnSpc>
              <a:buNone/>
              <a:defRPr sz="1650" b="1">
                <a:solidFill>
                  <a:srgbClr val="FFFFFF"/>
                </a:solidFill>
                <a:latin typeface="Arial"/>
                <a:ea typeface="Arial"/>
                <a:cs typeface="Arial"/>
              </a:defRPr>
            </a:pPr>
            <a:r>
              <a:rPr sz="1650" b="1">
                <a:solidFill>
                  <a:srgbClr val="FFFFFF"/>
                </a:solidFill>
                <a:latin typeface="Arial"/>
                <a:ea typeface="Arial"/>
                <a:cs typeface="Arial"/>
              </a:rPr>
              <a:t>CANDIDATE ROUTE</a:t>
            </a:r>
          </a:p>
        </p:txBody>
      </p:sp>
      <p:sp>
        <p:nvSpPr>
          <p:cNvPr id="45" name="v16-s3-route-body">
            <a:extLst>
              <a:ext uri="{FF2B5EF4-FFF2-40B4-BE49-F238E27FC236}">
                <a16:creationId xmlns:a16="http://schemas.microsoft.com/office/drawing/2014/main" id="{C40E9196-6A54-4153-8A76-24410B315936}"/>
              </a:ext>
            </a:extLst>
          </p:cNvPr>
          <p:cNvSpPr>
            <a:spLocks noGrp="1"/>
          </p:cNvSpPr>
          <p:nvPr/>
        </p:nvSpPr>
        <p:spPr>
          <a:xfrm>
            <a:off x="8562975" y="2705100"/>
            <a:ext cx="2609850" cy="419100"/>
          </a:xfrm>
          <a:prstGeom prst="rect">
            <a:avLst/>
          </a:prstGeom>
          <a:noFill/>
          <a:ln w="0">
            <a:noFill/>
            <a:prstDash val="solid"/>
          </a:ln>
        </p:spPr>
        <p:txBody>
          <a:bodyPr wrap="square" lIns="0" tIns="0" rIns="0" bIns="0" anchor="t">
            <a:noAutofit/>
          </a:bodyPr>
          <a:lstStyle/>
          <a:p>
            <a:pPr algn="l">
              <a:lnSpc>
                <a:spcPct val="105000"/>
              </a:lnSpc>
              <a:buNone/>
              <a:defRPr sz="1420" b="0">
                <a:solidFill>
                  <a:srgbClr val="C8D9E0"/>
                </a:solidFill>
                <a:latin typeface="Arial"/>
                <a:ea typeface="Arial"/>
                <a:cs typeface="Arial"/>
              </a:defRPr>
            </a:pPr>
            <a:r>
              <a:rPr sz="1420" b="0">
                <a:solidFill>
                  <a:srgbClr val="C8D9E0"/>
                </a:solidFill>
                <a:latin typeface="Arial"/>
                <a:ea typeface="Arial"/>
                <a:cs typeface="Arial"/>
              </a:rPr>
              <a:t>fit is target-specific</a:t>
            </a:r>
          </a:p>
        </p:txBody>
      </p:sp>
      <p:sp>
        <p:nvSpPr>
          <p:cNvPr id="46" name="v16-s3-otp-shadow">
            <a:extLst>
              <a:ext uri="{FF2B5EF4-FFF2-40B4-BE49-F238E27FC236}">
                <a16:creationId xmlns:a16="http://schemas.microsoft.com/office/drawing/2014/main" id="{B5405A5A-B4A9-4844-A6F4-7DB29CB23710}"/>
              </a:ext>
            </a:extLst>
          </p:cNvPr>
          <p:cNvSpPr>
            <a:spLocks noGrp="1"/>
          </p:cNvSpPr>
          <p:nvPr/>
        </p:nvSpPr>
        <p:spPr>
          <a:xfrm>
            <a:off x="542925" y="3571875"/>
            <a:ext cx="2476500" cy="1695450"/>
          </a:xfrm>
          <a:prstGeom prst="roundRect">
            <a:avLst>
              <a:gd name="adj" fmla="val 4494"/>
            </a:avLst>
          </a:prstGeom>
          <a:solidFill>
            <a:srgbClr val="ECF2F4"/>
          </a:solidFill>
          <a:ln w="0">
            <a:noFill/>
            <a:prstDash val="solid"/>
          </a:ln>
        </p:spPr>
      </p:sp>
      <p:sp>
        <p:nvSpPr>
          <p:cNvPr id="47" name="v16-s3-otp">
            <a:extLst>
              <a:ext uri="{FF2B5EF4-FFF2-40B4-BE49-F238E27FC236}">
                <a16:creationId xmlns:a16="http://schemas.microsoft.com/office/drawing/2014/main" id="{8C7515EB-F246-472B-A577-9474EC0F786B}"/>
              </a:ext>
            </a:extLst>
          </p:cNvPr>
          <p:cNvSpPr>
            <a:spLocks noGrp="1"/>
          </p:cNvSpPr>
          <p:nvPr/>
        </p:nvSpPr>
        <p:spPr>
          <a:xfrm>
            <a:off x="514350" y="3524250"/>
            <a:ext cx="2476500" cy="1695450"/>
          </a:xfrm>
          <a:prstGeom prst="roundRect">
            <a:avLst>
              <a:gd name="adj" fmla="val 4494"/>
            </a:avLst>
          </a:prstGeom>
          <a:solidFill>
            <a:srgbClr val="F7EFE6"/>
          </a:solidFill>
          <a:ln w="10478">
            <a:solidFill>
              <a:srgbClr val="C9D6DA"/>
            </a:solidFill>
            <a:prstDash val="solid"/>
          </a:ln>
        </p:spPr>
      </p:sp>
      <p:sp>
        <p:nvSpPr>
          <p:cNvPr id="48" name="v16-s3-otp-top">
            <a:extLst>
              <a:ext uri="{FF2B5EF4-FFF2-40B4-BE49-F238E27FC236}">
                <a16:creationId xmlns:a16="http://schemas.microsoft.com/office/drawing/2014/main" id="{43FF4DF4-A93E-46D6-B129-89C44BE6931E}"/>
              </a:ext>
            </a:extLst>
          </p:cNvPr>
          <p:cNvSpPr>
            <a:spLocks noGrp="1"/>
          </p:cNvSpPr>
          <p:nvPr/>
        </p:nvSpPr>
        <p:spPr>
          <a:xfrm>
            <a:off x="514350" y="3524250"/>
            <a:ext cx="2476500" cy="57150"/>
          </a:xfrm>
          <a:prstGeom prst="roundRect">
            <a:avLst>
              <a:gd name="adj" fmla="val 50000"/>
            </a:avLst>
          </a:prstGeom>
          <a:solidFill>
            <a:srgbClr val="8A521E"/>
          </a:solidFill>
          <a:ln w="0">
            <a:noFill/>
            <a:prstDash val="solid"/>
          </a:ln>
        </p:spPr>
      </p:sp>
      <p:sp>
        <p:nvSpPr>
          <p:cNvPr id="49" name="v16-s3-otp-eyebrow">
            <a:extLst>
              <a:ext uri="{FF2B5EF4-FFF2-40B4-BE49-F238E27FC236}">
                <a16:creationId xmlns:a16="http://schemas.microsoft.com/office/drawing/2014/main" id="{6B6851FB-A132-4987-B7E4-221C37495560}"/>
              </a:ext>
            </a:extLst>
          </p:cNvPr>
          <p:cNvSpPr>
            <a:spLocks noGrp="1"/>
          </p:cNvSpPr>
          <p:nvPr/>
        </p:nvSpPr>
        <p:spPr>
          <a:xfrm>
            <a:off x="676275" y="3667125"/>
            <a:ext cx="2152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8A521E"/>
                </a:solidFill>
                <a:latin typeface="Consolas"/>
                <a:ea typeface="Consolas"/>
                <a:cs typeface="Consolas"/>
              </a:defRPr>
            </a:pPr>
            <a:r>
              <a:rPr sz="940" b="1">
                <a:solidFill>
                  <a:srgbClr val="8A521E"/>
                </a:solidFill>
                <a:latin typeface="Consolas"/>
                <a:ea typeface="Consolas"/>
                <a:cs typeface="Consolas"/>
              </a:rPr>
              <a:t>IMMUTABLE / MONOTONIC</a:t>
            </a:r>
          </a:p>
        </p:txBody>
      </p:sp>
      <p:sp>
        <p:nvSpPr>
          <p:cNvPr id="50" name="v16-s3-otp-title">
            <a:extLst>
              <a:ext uri="{FF2B5EF4-FFF2-40B4-BE49-F238E27FC236}">
                <a16:creationId xmlns:a16="http://schemas.microsoft.com/office/drawing/2014/main" id="{68DEFB75-AA33-4CCE-B4E5-5D1E8D29C033}"/>
              </a:ext>
            </a:extLst>
          </p:cNvPr>
          <p:cNvSpPr>
            <a:spLocks noGrp="1"/>
          </p:cNvSpPr>
          <p:nvPr/>
        </p:nvSpPr>
        <p:spPr>
          <a:xfrm>
            <a:off x="676275" y="3886200"/>
            <a:ext cx="21526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OTP</a:t>
            </a:r>
          </a:p>
        </p:txBody>
      </p:sp>
      <p:sp>
        <p:nvSpPr>
          <p:cNvPr id="51" name="v16-s3-otp-body">
            <a:extLst>
              <a:ext uri="{FF2B5EF4-FFF2-40B4-BE49-F238E27FC236}">
                <a16:creationId xmlns:a16="http://schemas.microsoft.com/office/drawing/2014/main" id="{0D0D9E87-FE0A-4801-8FC8-B583ADDF7A85}"/>
              </a:ext>
            </a:extLst>
          </p:cNvPr>
          <p:cNvSpPr>
            <a:spLocks noGrp="1"/>
          </p:cNvSpPr>
          <p:nvPr/>
        </p:nvSpPr>
        <p:spPr>
          <a:xfrm>
            <a:off x="676275" y="4191000"/>
            <a:ext cx="2152650" cy="895350"/>
          </a:xfrm>
          <a:prstGeom prst="rect">
            <a:avLst/>
          </a:prstGeom>
          <a:noFill/>
          <a:ln w="0">
            <a:noFill/>
            <a:prstDash val="solid"/>
          </a:ln>
        </p:spPr>
        <p:txBody>
          <a:bodyPr wrap="square" lIns="0" tIns="0" rIns="0" bIns="0" anchor="t">
            <a:noAutofit/>
          </a:bodyPr>
          <a:lstStyle/>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Identity · lifecycle · revocation</a:t>
            </a:r>
          </a:p>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Static repair state</a:t>
            </a:r>
          </a:p>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One-way semantics</a:t>
            </a:r>
          </a:p>
        </p:txBody>
      </p:sp>
      <p:sp>
        <p:nvSpPr>
          <p:cNvPr id="52" name="v16-s3-mtp-shadow">
            <a:extLst>
              <a:ext uri="{FF2B5EF4-FFF2-40B4-BE49-F238E27FC236}">
                <a16:creationId xmlns:a16="http://schemas.microsoft.com/office/drawing/2014/main" id="{910233FC-BC99-42CC-B765-4FDEAE34D71A}"/>
              </a:ext>
            </a:extLst>
          </p:cNvPr>
          <p:cNvSpPr>
            <a:spLocks noGrp="1"/>
          </p:cNvSpPr>
          <p:nvPr/>
        </p:nvSpPr>
        <p:spPr>
          <a:xfrm>
            <a:off x="3324225" y="3571875"/>
            <a:ext cx="2476500" cy="1695450"/>
          </a:xfrm>
          <a:prstGeom prst="roundRect">
            <a:avLst>
              <a:gd name="adj" fmla="val 4494"/>
            </a:avLst>
          </a:prstGeom>
          <a:solidFill>
            <a:srgbClr val="ECF2F4"/>
          </a:solidFill>
          <a:ln w="0">
            <a:noFill/>
            <a:prstDash val="solid"/>
          </a:ln>
        </p:spPr>
      </p:sp>
      <p:sp>
        <p:nvSpPr>
          <p:cNvPr id="53" name="v16-s3-mtp">
            <a:extLst>
              <a:ext uri="{FF2B5EF4-FFF2-40B4-BE49-F238E27FC236}">
                <a16:creationId xmlns:a16="http://schemas.microsoft.com/office/drawing/2014/main" id="{8C7165DE-010A-4616-9FAA-CF59353D69DE}"/>
              </a:ext>
            </a:extLst>
          </p:cNvPr>
          <p:cNvSpPr>
            <a:spLocks noGrp="1"/>
          </p:cNvSpPr>
          <p:nvPr/>
        </p:nvSpPr>
        <p:spPr>
          <a:xfrm>
            <a:off x="3295650" y="3524250"/>
            <a:ext cx="2476500" cy="1695450"/>
          </a:xfrm>
          <a:prstGeom prst="roundRect">
            <a:avLst>
              <a:gd name="adj" fmla="val 4494"/>
            </a:avLst>
          </a:prstGeom>
          <a:solidFill>
            <a:srgbClr val="E9F4EF"/>
          </a:solidFill>
          <a:ln w="10478">
            <a:solidFill>
              <a:srgbClr val="C9D6DA"/>
            </a:solidFill>
            <a:prstDash val="solid"/>
          </a:ln>
        </p:spPr>
      </p:sp>
      <p:sp>
        <p:nvSpPr>
          <p:cNvPr id="54" name="v16-s3-mtp-top">
            <a:extLst>
              <a:ext uri="{FF2B5EF4-FFF2-40B4-BE49-F238E27FC236}">
                <a16:creationId xmlns:a16="http://schemas.microsoft.com/office/drawing/2014/main" id="{8F8A08EA-17BD-49A9-AE3C-6BECDE3F84E0}"/>
              </a:ext>
            </a:extLst>
          </p:cNvPr>
          <p:cNvSpPr>
            <a:spLocks noGrp="1"/>
          </p:cNvSpPr>
          <p:nvPr/>
        </p:nvSpPr>
        <p:spPr>
          <a:xfrm>
            <a:off x="3295650" y="3524250"/>
            <a:ext cx="2476500" cy="57150"/>
          </a:xfrm>
          <a:prstGeom prst="roundRect">
            <a:avLst>
              <a:gd name="adj" fmla="val 50000"/>
            </a:avLst>
          </a:prstGeom>
          <a:solidFill>
            <a:srgbClr val="176B5C"/>
          </a:solidFill>
          <a:ln w="0">
            <a:noFill/>
            <a:prstDash val="solid"/>
          </a:ln>
        </p:spPr>
      </p:sp>
      <p:sp>
        <p:nvSpPr>
          <p:cNvPr id="55" name="v16-s3-mtp-eyebrow">
            <a:extLst>
              <a:ext uri="{FF2B5EF4-FFF2-40B4-BE49-F238E27FC236}">
                <a16:creationId xmlns:a16="http://schemas.microsoft.com/office/drawing/2014/main" id="{1FF16790-6EBA-4AC0-8AD4-143CBA45A728}"/>
              </a:ext>
            </a:extLst>
          </p:cNvPr>
          <p:cNvSpPr>
            <a:spLocks noGrp="1"/>
          </p:cNvSpPr>
          <p:nvPr/>
        </p:nvSpPr>
        <p:spPr>
          <a:xfrm>
            <a:off x="3457575" y="3667125"/>
            <a:ext cx="2152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ea typeface="Consolas"/>
                <a:cs typeface="Consolas"/>
              </a:rPr>
              <a:t>BOUNDED REWRITE</a:t>
            </a:r>
          </a:p>
        </p:txBody>
      </p:sp>
      <p:sp>
        <p:nvSpPr>
          <p:cNvPr id="56" name="v16-s3-mtp-title">
            <a:extLst>
              <a:ext uri="{FF2B5EF4-FFF2-40B4-BE49-F238E27FC236}">
                <a16:creationId xmlns:a16="http://schemas.microsoft.com/office/drawing/2014/main" id="{0723499B-299F-4A48-9C0B-B46735A046DC}"/>
              </a:ext>
            </a:extLst>
          </p:cNvPr>
          <p:cNvSpPr>
            <a:spLocks noGrp="1"/>
          </p:cNvSpPr>
          <p:nvPr/>
        </p:nvSpPr>
        <p:spPr>
          <a:xfrm>
            <a:off x="3457575" y="3886200"/>
            <a:ext cx="21526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MTP / EEPROM</a:t>
            </a:r>
          </a:p>
        </p:txBody>
      </p:sp>
      <p:sp>
        <p:nvSpPr>
          <p:cNvPr id="57" name="v16-s3-mtp-body">
            <a:extLst>
              <a:ext uri="{FF2B5EF4-FFF2-40B4-BE49-F238E27FC236}">
                <a16:creationId xmlns:a16="http://schemas.microsoft.com/office/drawing/2014/main" id="{EB6D4C07-3562-4AF8-873C-50DF45171595}"/>
              </a:ext>
            </a:extLst>
          </p:cNvPr>
          <p:cNvSpPr>
            <a:spLocks noGrp="1"/>
          </p:cNvSpPr>
          <p:nvPr/>
        </p:nvSpPr>
        <p:spPr>
          <a:xfrm>
            <a:off x="3457575" y="4191000"/>
            <a:ext cx="2152650" cy="895350"/>
          </a:xfrm>
          <a:prstGeom prst="rect">
            <a:avLst/>
          </a:prstGeom>
          <a:noFill/>
          <a:ln w="0">
            <a:noFill/>
            <a:prstDash val="solid"/>
          </a:ln>
        </p:spPr>
        <p:txBody>
          <a:bodyPr wrap="square" lIns="0" tIns="0" rIns="0" bIns="0" anchor="t">
            <a:noAutofit/>
          </a:bodyPr>
          <a:lstStyle/>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Configuration · calibration · selected logs</a:t>
            </a:r>
          </a:p>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Endurance + recovery matter</a:t>
            </a:r>
          </a:p>
        </p:txBody>
      </p:sp>
      <p:sp>
        <p:nvSpPr>
          <p:cNvPr id="58" name="v16-s3-puf-shadow">
            <a:extLst>
              <a:ext uri="{FF2B5EF4-FFF2-40B4-BE49-F238E27FC236}">
                <a16:creationId xmlns:a16="http://schemas.microsoft.com/office/drawing/2014/main" id="{02FB54FE-1E78-4EAB-BC69-070C7D5A001D}"/>
              </a:ext>
            </a:extLst>
          </p:cNvPr>
          <p:cNvSpPr>
            <a:spLocks noGrp="1"/>
          </p:cNvSpPr>
          <p:nvPr/>
        </p:nvSpPr>
        <p:spPr>
          <a:xfrm>
            <a:off x="6105525" y="3571875"/>
            <a:ext cx="2476500" cy="1695450"/>
          </a:xfrm>
          <a:prstGeom prst="roundRect">
            <a:avLst>
              <a:gd name="adj" fmla="val 4494"/>
            </a:avLst>
          </a:prstGeom>
          <a:solidFill>
            <a:srgbClr val="ECF2F4"/>
          </a:solidFill>
          <a:ln w="0">
            <a:noFill/>
            <a:prstDash val="solid"/>
          </a:ln>
        </p:spPr>
      </p:sp>
      <p:sp>
        <p:nvSpPr>
          <p:cNvPr id="59" name="v16-s3-puf">
            <a:extLst>
              <a:ext uri="{FF2B5EF4-FFF2-40B4-BE49-F238E27FC236}">
                <a16:creationId xmlns:a16="http://schemas.microsoft.com/office/drawing/2014/main" id="{84FA5023-3EB1-4C06-9A73-809A4FB050C5}"/>
              </a:ext>
            </a:extLst>
          </p:cNvPr>
          <p:cNvSpPr>
            <a:spLocks noGrp="1"/>
          </p:cNvSpPr>
          <p:nvPr/>
        </p:nvSpPr>
        <p:spPr>
          <a:xfrm>
            <a:off x="6076950" y="3524250"/>
            <a:ext cx="2476500" cy="1695450"/>
          </a:xfrm>
          <a:prstGeom prst="roundRect">
            <a:avLst>
              <a:gd name="adj" fmla="val 4494"/>
            </a:avLst>
          </a:prstGeom>
          <a:solidFill>
            <a:srgbClr val="E4F4F4"/>
          </a:solidFill>
          <a:ln w="10478">
            <a:solidFill>
              <a:srgbClr val="C9D6DA"/>
            </a:solidFill>
            <a:prstDash val="solid"/>
          </a:ln>
        </p:spPr>
      </p:sp>
      <p:sp>
        <p:nvSpPr>
          <p:cNvPr id="60" name="v16-s3-puf-top">
            <a:extLst>
              <a:ext uri="{FF2B5EF4-FFF2-40B4-BE49-F238E27FC236}">
                <a16:creationId xmlns:a16="http://schemas.microsoft.com/office/drawing/2014/main" id="{16200C1A-7859-40FD-AD89-1B6B2AE4E896}"/>
              </a:ext>
            </a:extLst>
          </p:cNvPr>
          <p:cNvSpPr>
            <a:spLocks noGrp="1"/>
          </p:cNvSpPr>
          <p:nvPr/>
        </p:nvSpPr>
        <p:spPr>
          <a:xfrm>
            <a:off x="6076950" y="3524250"/>
            <a:ext cx="2476500" cy="57150"/>
          </a:xfrm>
          <a:prstGeom prst="roundRect">
            <a:avLst>
              <a:gd name="adj" fmla="val 50000"/>
            </a:avLst>
          </a:prstGeom>
          <a:solidFill>
            <a:srgbClr val="087A7A"/>
          </a:solidFill>
          <a:ln w="0">
            <a:noFill/>
            <a:prstDash val="solid"/>
          </a:ln>
        </p:spPr>
      </p:sp>
      <p:sp>
        <p:nvSpPr>
          <p:cNvPr id="61" name="v16-s3-puf-eyebrow">
            <a:extLst>
              <a:ext uri="{FF2B5EF4-FFF2-40B4-BE49-F238E27FC236}">
                <a16:creationId xmlns:a16="http://schemas.microsoft.com/office/drawing/2014/main" id="{1A6AFBC9-F16D-438E-8754-4E46B6EECCD4}"/>
              </a:ext>
            </a:extLst>
          </p:cNvPr>
          <p:cNvSpPr>
            <a:spLocks noGrp="1"/>
          </p:cNvSpPr>
          <p:nvPr/>
        </p:nvSpPr>
        <p:spPr>
          <a:xfrm>
            <a:off x="6238875" y="3667125"/>
            <a:ext cx="2152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RECONSTRUCTED ROOT</a:t>
            </a:r>
          </a:p>
        </p:txBody>
      </p:sp>
      <p:sp>
        <p:nvSpPr>
          <p:cNvPr id="62" name="v16-s3-puf-title">
            <a:extLst>
              <a:ext uri="{FF2B5EF4-FFF2-40B4-BE49-F238E27FC236}">
                <a16:creationId xmlns:a16="http://schemas.microsoft.com/office/drawing/2014/main" id="{3F4DB284-9F54-4667-A73E-79BBE172C32C}"/>
              </a:ext>
            </a:extLst>
          </p:cNvPr>
          <p:cNvSpPr>
            <a:spLocks noGrp="1"/>
          </p:cNvSpPr>
          <p:nvPr/>
        </p:nvSpPr>
        <p:spPr>
          <a:xfrm>
            <a:off x="6238875" y="3886200"/>
            <a:ext cx="21526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SRAM PUF</a:t>
            </a:r>
          </a:p>
        </p:txBody>
      </p:sp>
      <p:sp>
        <p:nvSpPr>
          <p:cNvPr id="63" name="v16-s3-puf-body">
            <a:extLst>
              <a:ext uri="{FF2B5EF4-FFF2-40B4-BE49-F238E27FC236}">
                <a16:creationId xmlns:a16="http://schemas.microsoft.com/office/drawing/2014/main" id="{6A4E56C1-5C3D-40F9-8DD3-F8B184C12E34}"/>
              </a:ext>
            </a:extLst>
          </p:cNvPr>
          <p:cNvSpPr>
            <a:spLocks noGrp="1"/>
          </p:cNvSpPr>
          <p:nvPr/>
        </p:nvSpPr>
        <p:spPr>
          <a:xfrm>
            <a:off x="6238875" y="4191000"/>
            <a:ext cx="2152650" cy="895350"/>
          </a:xfrm>
          <a:prstGeom prst="rect">
            <a:avLst/>
          </a:prstGeom>
          <a:noFill/>
          <a:ln w="0">
            <a:noFill/>
            <a:prstDash val="solid"/>
          </a:ln>
        </p:spPr>
        <p:txBody>
          <a:bodyPr wrap="square" lIns="0" tIns="0" rIns="0" bIns="0" anchor="t">
            <a:noAutofit/>
          </a:bodyPr>
          <a:lstStyle/>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Reconstructed device root</a:t>
            </a:r>
          </a:p>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Persistent policy state remains</a:t>
            </a:r>
          </a:p>
        </p:txBody>
      </p:sp>
      <p:sp>
        <p:nvSpPr>
          <p:cNvPr id="64" name="v16-s3-large-shadow">
            <a:extLst>
              <a:ext uri="{FF2B5EF4-FFF2-40B4-BE49-F238E27FC236}">
                <a16:creationId xmlns:a16="http://schemas.microsoft.com/office/drawing/2014/main" id="{33B70EA7-1B48-4C1B-85E7-FF8D4BCE1A8E}"/>
              </a:ext>
            </a:extLst>
          </p:cNvPr>
          <p:cNvSpPr>
            <a:spLocks noGrp="1"/>
          </p:cNvSpPr>
          <p:nvPr/>
        </p:nvSpPr>
        <p:spPr>
          <a:xfrm>
            <a:off x="8886825" y="3571875"/>
            <a:ext cx="2476500" cy="1695450"/>
          </a:xfrm>
          <a:prstGeom prst="roundRect">
            <a:avLst>
              <a:gd name="adj" fmla="val 4494"/>
            </a:avLst>
          </a:prstGeom>
          <a:solidFill>
            <a:srgbClr val="ECF2F4"/>
          </a:solidFill>
          <a:ln w="0">
            <a:noFill/>
            <a:prstDash val="solid"/>
          </a:ln>
        </p:spPr>
      </p:sp>
      <p:sp>
        <p:nvSpPr>
          <p:cNvPr id="65" name="v16-s3-large">
            <a:extLst>
              <a:ext uri="{FF2B5EF4-FFF2-40B4-BE49-F238E27FC236}">
                <a16:creationId xmlns:a16="http://schemas.microsoft.com/office/drawing/2014/main" id="{BE516830-6D39-4BE8-9478-B457FCF4FDF2}"/>
              </a:ext>
            </a:extLst>
          </p:cNvPr>
          <p:cNvSpPr>
            <a:spLocks noGrp="1"/>
          </p:cNvSpPr>
          <p:nvPr/>
        </p:nvSpPr>
        <p:spPr>
          <a:xfrm>
            <a:off x="8858250" y="3524250"/>
            <a:ext cx="2476500" cy="1695450"/>
          </a:xfrm>
          <a:prstGeom prst="roundRect">
            <a:avLst>
              <a:gd name="adj" fmla="val 4494"/>
            </a:avLst>
          </a:prstGeom>
          <a:solidFill>
            <a:srgbClr val="ECF2F4"/>
          </a:solidFill>
          <a:ln w="10478">
            <a:solidFill>
              <a:srgbClr val="C9D6DA"/>
            </a:solidFill>
            <a:prstDash val="solid"/>
          </a:ln>
        </p:spPr>
      </p:sp>
      <p:sp>
        <p:nvSpPr>
          <p:cNvPr id="66" name="v16-s3-large-top">
            <a:extLst>
              <a:ext uri="{FF2B5EF4-FFF2-40B4-BE49-F238E27FC236}">
                <a16:creationId xmlns:a16="http://schemas.microsoft.com/office/drawing/2014/main" id="{E495B11D-BE0E-4EC7-9D67-EDA285A39397}"/>
              </a:ext>
            </a:extLst>
          </p:cNvPr>
          <p:cNvSpPr>
            <a:spLocks noGrp="1"/>
          </p:cNvSpPr>
          <p:nvPr/>
        </p:nvSpPr>
        <p:spPr>
          <a:xfrm>
            <a:off x="8858250" y="3524250"/>
            <a:ext cx="2476500" cy="57150"/>
          </a:xfrm>
          <a:prstGeom prst="roundRect">
            <a:avLst>
              <a:gd name="adj" fmla="val 50000"/>
            </a:avLst>
          </a:prstGeom>
          <a:solidFill>
            <a:srgbClr val="708894"/>
          </a:solidFill>
          <a:ln w="0">
            <a:noFill/>
            <a:prstDash val="solid"/>
          </a:ln>
        </p:spPr>
      </p:sp>
      <p:sp>
        <p:nvSpPr>
          <p:cNvPr id="67" name="v16-s3-large-eyebrow">
            <a:extLst>
              <a:ext uri="{FF2B5EF4-FFF2-40B4-BE49-F238E27FC236}">
                <a16:creationId xmlns:a16="http://schemas.microsoft.com/office/drawing/2014/main" id="{C5A131E6-48DD-4600-B676-17921C53AC1A}"/>
              </a:ext>
            </a:extLst>
          </p:cNvPr>
          <p:cNvSpPr>
            <a:spLocks noGrp="1"/>
          </p:cNvSpPr>
          <p:nvPr/>
        </p:nvSpPr>
        <p:spPr>
          <a:xfrm>
            <a:off x="9020175" y="3667125"/>
            <a:ext cx="2152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08894"/>
                </a:solidFill>
                <a:latin typeface="Consolas"/>
                <a:ea typeface="Consolas"/>
                <a:cs typeface="Consolas"/>
              </a:defRPr>
            </a:pPr>
            <a:r>
              <a:rPr sz="940" b="1">
                <a:solidFill>
                  <a:srgbClr val="708894"/>
                </a:solidFill>
                <a:latin typeface="Consolas"/>
                <a:ea typeface="Consolas"/>
                <a:cs typeface="Consolas"/>
              </a:rPr>
              <a:t>CODE-RICH / FREQUENT WRITE</a:t>
            </a:r>
          </a:p>
        </p:txBody>
      </p:sp>
      <p:sp>
        <p:nvSpPr>
          <p:cNvPr id="68" name="v16-s3-large-title">
            <a:extLst>
              <a:ext uri="{FF2B5EF4-FFF2-40B4-BE49-F238E27FC236}">
                <a16:creationId xmlns:a16="http://schemas.microsoft.com/office/drawing/2014/main" id="{61E00EE7-3855-475D-A7B5-413D8615D6B2}"/>
              </a:ext>
            </a:extLst>
          </p:cNvPr>
          <p:cNvSpPr>
            <a:spLocks noGrp="1"/>
          </p:cNvSpPr>
          <p:nvPr/>
        </p:nvSpPr>
        <p:spPr>
          <a:xfrm>
            <a:off x="9020175" y="3886200"/>
            <a:ext cx="2152650" cy="5143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HIGH-CAPACITY</a:t>
            </a:r>
          </a:p>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NVM</a:t>
            </a:r>
          </a:p>
        </p:txBody>
      </p:sp>
      <p:sp>
        <p:nvSpPr>
          <p:cNvPr id="69" name="v16-s3-large-body">
            <a:extLst>
              <a:ext uri="{FF2B5EF4-FFF2-40B4-BE49-F238E27FC236}">
                <a16:creationId xmlns:a16="http://schemas.microsoft.com/office/drawing/2014/main" id="{C91C51CB-F583-4BDE-AC91-C47019F9B1FD}"/>
              </a:ext>
            </a:extLst>
          </p:cNvPr>
          <p:cNvSpPr>
            <a:spLocks noGrp="1"/>
          </p:cNvSpPr>
          <p:nvPr/>
        </p:nvSpPr>
        <p:spPr>
          <a:xfrm>
            <a:off x="9020175" y="4457700"/>
            <a:ext cx="2152650" cy="628650"/>
          </a:xfrm>
          <a:prstGeom prst="rect">
            <a:avLst/>
          </a:prstGeom>
          <a:noFill/>
          <a:ln w="0">
            <a:noFill/>
            <a:prstDash val="solid"/>
          </a:ln>
        </p:spPr>
        <p:txBody>
          <a:bodyPr wrap="square" lIns="0" tIns="0" rIns="0" bIns="0" anchor="t">
            <a:noAutofit/>
          </a:bodyPr>
          <a:lstStyle/>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eFlash · MRAM · ReRAM</a:t>
            </a:r>
          </a:p>
          <a:p>
            <a:pPr algn="l">
              <a:lnSpc>
                <a:spcPct val="105000"/>
              </a:lnSpc>
              <a:buNone/>
              <a:defRPr sz="1440" b="0">
                <a:solidFill>
                  <a:srgbClr val="385365"/>
                </a:solidFill>
                <a:latin typeface="Arial"/>
                <a:ea typeface="Arial"/>
                <a:cs typeface="Arial"/>
              </a:defRPr>
            </a:pPr>
            <a:r>
              <a:rPr sz="1440" b="0">
                <a:solidFill>
                  <a:srgbClr val="385365"/>
                </a:solidFill>
                <a:latin typeface="Arial"/>
                <a:ea typeface="Arial"/>
                <a:cs typeface="Arial"/>
              </a:rPr>
              <a:t>Code / frequent-write state</a:t>
            </a:r>
          </a:p>
        </p:txBody>
      </p:sp>
      <p:sp>
        <p:nvSpPr>
          <p:cNvPr id="70" name="v16-s3-rule">
            <a:extLst>
              <a:ext uri="{FF2B5EF4-FFF2-40B4-BE49-F238E27FC236}">
                <a16:creationId xmlns:a16="http://schemas.microsoft.com/office/drawing/2014/main" id="{07A2B8A4-101D-49DA-8AF7-0E64F4922969}"/>
              </a:ext>
            </a:extLst>
          </p:cNvPr>
          <p:cNvSpPr>
            <a:spLocks noGrp="1"/>
          </p:cNvSpPr>
          <p:nvPr/>
        </p:nvSpPr>
        <p:spPr>
          <a:xfrm>
            <a:off x="514350" y="5448300"/>
            <a:ext cx="10820400" cy="685800"/>
          </a:xfrm>
          <a:prstGeom prst="roundRect">
            <a:avLst>
              <a:gd name="adj" fmla="val 11111"/>
            </a:avLst>
          </a:prstGeom>
          <a:solidFill>
            <a:srgbClr val="061B29"/>
          </a:solidFill>
          <a:ln w="0">
            <a:noFill/>
            <a:prstDash val="solid"/>
          </a:ln>
        </p:spPr>
      </p:sp>
      <p:sp>
        <p:nvSpPr>
          <p:cNvPr id="71" name="v16-s3-rule-text">
            <a:extLst>
              <a:ext uri="{FF2B5EF4-FFF2-40B4-BE49-F238E27FC236}">
                <a16:creationId xmlns:a16="http://schemas.microsoft.com/office/drawing/2014/main" id="{5525BC29-C42C-4605-A7E5-86213C198FB1}"/>
              </a:ext>
            </a:extLst>
          </p:cNvPr>
          <p:cNvSpPr>
            <a:spLocks noGrp="1"/>
          </p:cNvSpPr>
          <p:nvPr/>
        </p:nvSpPr>
        <p:spPr>
          <a:xfrm>
            <a:off x="685800" y="5543550"/>
            <a:ext cx="10477500" cy="514350"/>
          </a:xfrm>
          <a:prstGeom prst="rect">
            <a:avLst/>
          </a:prstGeom>
          <a:noFill/>
          <a:ln w="0">
            <a:noFill/>
            <a:prstDash val="solid"/>
          </a:ln>
        </p:spPr>
        <p:txBody>
          <a:bodyPr wrap="square" lIns="0" tIns="0" rIns="0" bIns="0" anchor="ctr">
            <a:noAutofit/>
          </a:bodyPr>
          <a:lstStyle/>
          <a:p>
            <a:pPr algn="l">
              <a:lnSpc>
                <a:spcPct val="100000"/>
              </a:lnSpc>
              <a:buNone/>
              <a:defRPr sz="1440" b="1">
                <a:solidFill>
                  <a:srgbClr val="FFFFFF"/>
                </a:solidFill>
                <a:latin typeface="Arial"/>
                <a:ea typeface="Arial"/>
                <a:cs typeface="Arial"/>
              </a:defRPr>
            </a:pPr>
            <a:r>
              <a:rPr sz="1440" b="1">
                <a:solidFill>
                  <a:srgbClr val="FFFFFF"/>
                </a:solidFill>
                <a:latin typeface="Arial"/>
                <a:ea typeface="Arial"/>
                <a:cs typeface="Arial"/>
              </a:rPr>
              <a:t>Architecture rule: PUF reconstructs a root; it does not replace persistent lifecycle, hash, revocation or anti-rollback state</a:t>
            </a:r>
          </a:p>
        </p:txBody>
      </p:sp>
    </p:spTree>
    <p:extLst>
      <p:ext uri="{BB962C8B-B14F-4D97-AF65-F5344CB8AC3E}">
        <p14:creationId xmlns:p14="http://schemas.microsoft.com/office/powerpoint/2010/main" val="2032027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43" name="v16-bg-4">
            <a:extLst>
              <a:ext uri="{FF2B5EF4-FFF2-40B4-BE49-F238E27FC236}">
                <a16:creationId xmlns:a16="http://schemas.microsoft.com/office/drawing/2014/main" id="{76504AFD-1F55-4CE9-946E-321D5D85DAE4}"/>
              </a:ext>
            </a:extLst>
          </p:cNvPr>
          <p:cNvSpPr>
            <a:spLocks noGrp="1"/>
          </p:cNvSpPr>
          <p:nvPr/>
        </p:nvSpPr>
        <p:spPr>
          <a:xfrm>
            <a:off x="0" y="0"/>
            <a:ext cx="12192000" cy="6858000"/>
          </a:xfrm>
          <a:prstGeom prst="rect">
            <a:avLst/>
          </a:prstGeom>
          <a:solidFill>
            <a:srgbClr val="F3F7F8"/>
          </a:solidFill>
          <a:ln w="0">
            <a:noFill/>
            <a:prstDash val="solid"/>
          </a:ln>
        </p:spPr>
      </p:sp>
      <p:sp>
        <p:nvSpPr>
          <p:cNvPr id="2" name="v16-accent-4">
            <a:extLst>
              <a:ext uri="{FF2B5EF4-FFF2-40B4-BE49-F238E27FC236}">
                <a16:creationId xmlns:a16="http://schemas.microsoft.com/office/drawing/2014/main" id="{0CE03D55-51F0-401D-A7CC-BCA9C5F74889}"/>
              </a:ext>
            </a:extLst>
          </p:cNvPr>
          <p:cNvSpPr>
            <a:spLocks noGrp="1"/>
          </p:cNvSpPr>
          <p:nvPr/>
        </p:nvSpPr>
        <p:spPr>
          <a:xfrm>
            <a:off x="0" y="0"/>
            <a:ext cx="66675" cy="6858000"/>
          </a:xfrm>
          <a:prstGeom prst="rect">
            <a:avLst/>
          </a:prstGeom>
          <a:solidFill>
            <a:srgbClr val="11D2D0"/>
          </a:solidFill>
          <a:ln w="0">
            <a:noFill/>
            <a:prstDash val="solid"/>
          </a:ln>
        </p:spPr>
      </p:sp>
      <p:sp>
        <p:nvSpPr>
          <p:cNvPr id="3" name="v16-section-4">
            <a:extLst>
              <a:ext uri="{FF2B5EF4-FFF2-40B4-BE49-F238E27FC236}">
                <a16:creationId xmlns:a16="http://schemas.microsoft.com/office/drawing/2014/main" id="{26EA04C7-F20F-46E4-8A13-5DF5A2E316DF}"/>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03 · QUALIFY NOW · DDR5</a:t>
            </a:r>
          </a:p>
        </p:txBody>
      </p:sp>
      <p:sp>
        <p:nvSpPr>
          <p:cNvPr id="4" name="v16-title-4">
            <a:extLst>
              <a:ext uri="{FF2B5EF4-FFF2-40B4-BE49-F238E27FC236}">
                <a16:creationId xmlns:a16="http://schemas.microsoft.com/office/drawing/2014/main" id="{43DF79D5-91B2-4D08-BF97-67EFEBFB451F}"/>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DDR5 PMIC + SPD Hub</a:t>
            </a:r>
          </a:p>
          <a:p>
            <a:pPr>
              <a:spcBef>
                <a:spcPts val="0"/>
              </a:spcBef>
              <a:spcAft>
                <a:spcPts val="200"/>
              </a:spcAft>
            </a:pPr>
            <a:r>
              <a:rPr sz="2800" b="1">
                <a:solidFill>
                  <a:srgbClr val="0A2434"/>
                </a:solidFill>
                <a:latin typeface="Arial"/>
              </a:rPr>
              <a:t>One Immediate Qualification Package</a:t>
            </a:r>
          </a:p>
        </p:txBody>
      </p:sp>
      <p:sp>
        <p:nvSpPr>
          <p:cNvPr id="5" name="v16-subtitle-4">
            <a:extLst>
              <a:ext uri="{FF2B5EF4-FFF2-40B4-BE49-F238E27FC236}">
                <a16:creationId xmlns:a16="http://schemas.microsoft.com/office/drawing/2014/main" id="{58D9E135-F3FD-4471-B4DE-B15353A24F8A}"/>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ea typeface="Arial"/>
                <a:cs typeface="Arial"/>
              </a:rPr>
              <a:t>Two state contracts · one memory-module opportunity</a:t>
            </a:r>
          </a:p>
        </p:txBody>
      </p:sp>
      <p:sp>
        <p:nvSpPr>
          <p:cNvPr id="6" name="motif-line-0">
            <a:extLst>
              <a:ext uri="{FF2B5EF4-FFF2-40B4-BE49-F238E27FC236}">
                <a16:creationId xmlns:a16="http://schemas.microsoft.com/office/drawing/2014/main" id="{174AFB49-547C-463B-A63A-8FF23C61F3D7}"/>
              </a:ext>
            </a:extLst>
          </p:cNvPr>
          <p:cNvSpPr>
            <a:spLocks noGrp="1"/>
          </p:cNvSpPr>
          <p:nvPr/>
        </p:nvSpPr>
        <p:spPr>
          <a:xfrm>
            <a:off x="10477500" y="1066800"/>
            <a:ext cx="1123950" cy="9525"/>
          </a:xfrm>
          <a:prstGeom prst="rect">
            <a:avLst/>
          </a:prstGeom>
          <a:solidFill>
            <a:srgbClr val="D9E6E9"/>
          </a:solidFill>
          <a:ln w="0">
            <a:noFill/>
            <a:prstDash val="solid"/>
          </a:ln>
        </p:spPr>
      </p:sp>
      <p:sp>
        <p:nvSpPr>
          <p:cNvPr id="7" name="motif-dot-0">
            <a:extLst>
              <a:ext uri="{FF2B5EF4-FFF2-40B4-BE49-F238E27FC236}">
                <a16:creationId xmlns:a16="http://schemas.microsoft.com/office/drawing/2014/main" id="{356BFE93-8B28-49C5-86A7-7E2B3A324886}"/>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sp>
      <p:sp>
        <p:nvSpPr>
          <p:cNvPr id="8" name="motif-line-1">
            <a:extLst>
              <a:ext uri="{FF2B5EF4-FFF2-40B4-BE49-F238E27FC236}">
                <a16:creationId xmlns:a16="http://schemas.microsoft.com/office/drawing/2014/main" id="{2F3B8D4E-125F-4528-B678-A309156EDA4F}"/>
              </a:ext>
            </a:extLst>
          </p:cNvPr>
          <p:cNvSpPr>
            <a:spLocks noGrp="1"/>
          </p:cNvSpPr>
          <p:nvPr/>
        </p:nvSpPr>
        <p:spPr>
          <a:xfrm>
            <a:off x="10706100" y="1143000"/>
            <a:ext cx="952500" cy="9525"/>
          </a:xfrm>
          <a:prstGeom prst="rect">
            <a:avLst/>
          </a:prstGeom>
          <a:solidFill>
            <a:srgbClr val="D9E6E9"/>
          </a:solidFill>
          <a:ln w="0">
            <a:noFill/>
            <a:prstDash val="solid"/>
          </a:ln>
        </p:spPr>
      </p:sp>
      <p:sp>
        <p:nvSpPr>
          <p:cNvPr id="9" name="motif-dot-1">
            <a:extLst>
              <a:ext uri="{FF2B5EF4-FFF2-40B4-BE49-F238E27FC236}">
                <a16:creationId xmlns:a16="http://schemas.microsoft.com/office/drawing/2014/main" id="{85ADB0F1-74C5-4D1D-AFBA-DAE5425A9682}"/>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sp>
      <p:sp>
        <p:nvSpPr>
          <p:cNvPr id="10" name="motif-line-2">
            <a:extLst>
              <a:ext uri="{FF2B5EF4-FFF2-40B4-BE49-F238E27FC236}">
                <a16:creationId xmlns:a16="http://schemas.microsoft.com/office/drawing/2014/main" id="{5CDB7829-37F6-4A16-B853-3A7F598D30C9}"/>
              </a:ext>
            </a:extLst>
          </p:cNvPr>
          <p:cNvSpPr>
            <a:spLocks noGrp="1"/>
          </p:cNvSpPr>
          <p:nvPr/>
        </p:nvSpPr>
        <p:spPr>
          <a:xfrm>
            <a:off x="10934700" y="1219200"/>
            <a:ext cx="781050" cy="9525"/>
          </a:xfrm>
          <a:prstGeom prst="rect">
            <a:avLst/>
          </a:prstGeom>
          <a:solidFill>
            <a:srgbClr val="D9E6E9"/>
          </a:solidFill>
          <a:ln w="0">
            <a:noFill/>
            <a:prstDash val="solid"/>
          </a:ln>
        </p:spPr>
      </p:sp>
      <p:sp>
        <p:nvSpPr>
          <p:cNvPr id="11" name="motif-dot-2">
            <a:extLst>
              <a:ext uri="{FF2B5EF4-FFF2-40B4-BE49-F238E27FC236}">
                <a16:creationId xmlns:a16="http://schemas.microsoft.com/office/drawing/2014/main" id="{14AB18F3-ED0C-46ED-8B90-C214A99C29D2}"/>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sp>
      <p:sp>
        <p:nvSpPr>
          <p:cNvPr id="12" name="motif-line-3">
            <a:extLst>
              <a:ext uri="{FF2B5EF4-FFF2-40B4-BE49-F238E27FC236}">
                <a16:creationId xmlns:a16="http://schemas.microsoft.com/office/drawing/2014/main" id="{88650DCD-302C-435C-B2F1-AD039AAEBD8C}"/>
              </a:ext>
            </a:extLst>
          </p:cNvPr>
          <p:cNvSpPr>
            <a:spLocks noGrp="1"/>
          </p:cNvSpPr>
          <p:nvPr/>
        </p:nvSpPr>
        <p:spPr>
          <a:xfrm>
            <a:off x="11163300" y="1295400"/>
            <a:ext cx="609600" cy="9525"/>
          </a:xfrm>
          <a:prstGeom prst="rect">
            <a:avLst/>
          </a:prstGeom>
          <a:solidFill>
            <a:srgbClr val="D9E6E9"/>
          </a:solidFill>
          <a:ln w="0">
            <a:noFill/>
            <a:prstDash val="solid"/>
          </a:ln>
        </p:spPr>
      </p:sp>
      <p:sp>
        <p:nvSpPr>
          <p:cNvPr id="13" name="motif-dot-3">
            <a:extLst>
              <a:ext uri="{FF2B5EF4-FFF2-40B4-BE49-F238E27FC236}">
                <a16:creationId xmlns:a16="http://schemas.microsoft.com/office/drawing/2014/main" id="{41DDF931-5AB7-4568-9E26-6218D01AA902}"/>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sp>
      <p:sp>
        <p:nvSpPr>
          <p:cNvPr id="14" name="motif-line-4">
            <a:extLst>
              <a:ext uri="{FF2B5EF4-FFF2-40B4-BE49-F238E27FC236}">
                <a16:creationId xmlns:a16="http://schemas.microsoft.com/office/drawing/2014/main" id="{33B07520-B5E7-44AE-A0A5-40FF799E9901}"/>
              </a:ext>
            </a:extLst>
          </p:cNvPr>
          <p:cNvSpPr>
            <a:spLocks noGrp="1"/>
          </p:cNvSpPr>
          <p:nvPr/>
        </p:nvSpPr>
        <p:spPr>
          <a:xfrm>
            <a:off x="11391900" y="1371600"/>
            <a:ext cx="438150" cy="9525"/>
          </a:xfrm>
          <a:prstGeom prst="rect">
            <a:avLst/>
          </a:prstGeom>
          <a:solidFill>
            <a:srgbClr val="D9E6E9"/>
          </a:solidFill>
          <a:ln w="0">
            <a:noFill/>
            <a:prstDash val="solid"/>
          </a:ln>
        </p:spPr>
      </p:sp>
      <p:sp>
        <p:nvSpPr>
          <p:cNvPr id="15" name="motif-dot-4">
            <a:extLst>
              <a:ext uri="{FF2B5EF4-FFF2-40B4-BE49-F238E27FC236}">
                <a16:creationId xmlns:a16="http://schemas.microsoft.com/office/drawing/2014/main" id="{5A0CE108-C768-4EB0-9361-572F0F7D4EC0}"/>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sp>
      <p:sp>
        <p:nvSpPr>
          <p:cNvPr id="16" name="v16-footer-rule-4">
            <a:extLst>
              <a:ext uri="{FF2B5EF4-FFF2-40B4-BE49-F238E27FC236}">
                <a16:creationId xmlns:a16="http://schemas.microsoft.com/office/drawing/2014/main" id="{68AAF4C4-2B2A-44CE-A590-365D9087F730}"/>
              </a:ext>
            </a:extLst>
          </p:cNvPr>
          <p:cNvSpPr>
            <a:spLocks noGrp="1"/>
          </p:cNvSpPr>
          <p:nvPr/>
        </p:nvSpPr>
        <p:spPr>
          <a:xfrm>
            <a:off x="514350" y="6419850"/>
            <a:ext cx="11163300" cy="9525"/>
          </a:xfrm>
          <a:prstGeom prst="rect">
            <a:avLst/>
          </a:prstGeom>
          <a:solidFill>
            <a:srgbClr val="AFC1C8"/>
          </a:solidFill>
          <a:ln w="0">
            <a:noFill/>
            <a:prstDash val="solid"/>
          </a:ln>
        </p:spPr>
      </p:sp>
      <p:sp>
        <p:nvSpPr>
          <p:cNvPr id="17" name="v16-footer-label-4">
            <a:extLst>
              <a:ext uri="{FF2B5EF4-FFF2-40B4-BE49-F238E27FC236}">
                <a16:creationId xmlns:a16="http://schemas.microsoft.com/office/drawing/2014/main" id="{88AA0C11-4DFF-4CC1-89AC-194C643DE4CB}"/>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4">
            <a:extLst>
              <a:ext uri="{FF2B5EF4-FFF2-40B4-BE49-F238E27FC236}">
                <a16:creationId xmlns:a16="http://schemas.microsoft.com/office/drawing/2014/main" id="{802FB76D-9131-4CFE-ABCB-6DE9663DEC2F}"/>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04</a:t>
            </a:r>
          </a:p>
        </p:txBody>
      </p:sp>
      <p:sp>
        <p:nvSpPr>
          <p:cNvPr id="19" name="v16-s4-package">
            <a:extLst>
              <a:ext uri="{FF2B5EF4-FFF2-40B4-BE49-F238E27FC236}">
                <a16:creationId xmlns:a16="http://schemas.microsoft.com/office/drawing/2014/main" id="{AD792CF9-4EFC-471F-B096-E4856737483D}"/>
              </a:ext>
            </a:extLst>
          </p:cNvPr>
          <p:cNvSpPr>
            <a:spLocks noGrp="1"/>
          </p:cNvSpPr>
          <p:nvPr/>
        </p:nvSpPr>
        <p:spPr>
          <a:xfrm>
            <a:off x="514350" y="1885950"/>
            <a:ext cx="2190750" cy="285750"/>
          </a:xfrm>
          <a:prstGeom prst="roundRect">
            <a:avLst>
              <a:gd name="adj" fmla="val 50000"/>
            </a:avLst>
          </a:prstGeom>
          <a:solidFill>
            <a:srgbClr val="E9F4EF"/>
          </a:solidFill>
          <a:ln w="0">
            <a:noFill/>
            <a:prstDash val="solid"/>
          </a:ln>
        </p:spPr>
      </p:sp>
      <p:sp>
        <p:nvSpPr>
          <p:cNvPr id="20" name="v16-s4-package-text">
            <a:extLst>
              <a:ext uri="{FF2B5EF4-FFF2-40B4-BE49-F238E27FC236}">
                <a16:creationId xmlns:a16="http://schemas.microsoft.com/office/drawing/2014/main" id="{BA03DB04-DFAA-4BFE-8E51-BB5F76E3D4ED}"/>
              </a:ext>
            </a:extLst>
          </p:cNvPr>
          <p:cNvSpPr>
            <a:spLocks noGrp="1"/>
          </p:cNvSpPr>
          <p:nvPr/>
        </p:nvSpPr>
        <p:spPr>
          <a:xfrm>
            <a:off x="609600" y="1952625"/>
            <a:ext cx="2000250" cy="171450"/>
          </a:xfrm>
          <a:prstGeom prst="rect">
            <a:avLst/>
          </a:prstGeom>
          <a:noFill/>
          <a:ln w="0">
            <a:noFill/>
            <a:prstDash val="solid"/>
          </a:ln>
        </p:spPr>
        <p:txBody>
          <a:bodyPr wrap="square" lIns="0" tIns="0" rIns="0" bIns="0" anchor="t">
            <a:noAutofit/>
          </a:bodyPr>
          <a:lstStyle/>
          <a:p>
            <a:pPr algn="ctr">
              <a:lnSpc>
                <a:spcPct val="103000"/>
              </a:lnSpc>
              <a:buNone/>
              <a:defRPr sz="930" b="1">
                <a:solidFill>
                  <a:srgbClr val="176B5C"/>
                </a:solidFill>
                <a:latin typeface="Consolas"/>
                <a:ea typeface="Consolas"/>
                <a:cs typeface="Consolas"/>
              </a:defRPr>
            </a:pPr>
            <a:r>
              <a:rPr sz="930" b="1">
                <a:solidFill>
                  <a:srgbClr val="176B5C"/>
                </a:solidFill>
                <a:latin typeface="Consolas"/>
                <a:ea typeface="Consolas"/>
                <a:cs typeface="Consolas"/>
              </a:rPr>
              <a:t>ONE SUBSYSTEM PACKAGE</a:t>
            </a:r>
          </a:p>
        </p:txBody>
      </p:sp>
      <p:sp>
        <p:nvSpPr>
          <p:cNvPr id="21" name="v16-s4-pmic-shadow">
            <a:extLst>
              <a:ext uri="{FF2B5EF4-FFF2-40B4-BE49-F238E27FC236}">
                <a16:creationId xmlns:a16="http://schemas.microsoft.com/office/drawing/2014/main" id="{33036AAB-BABF-4E71-A37E-8A73A767D749}"/>
              </a:ext>
            </a:extLst>
          </p:cNvPr>
          <p:cNvSpPr>
            <a:spLocks noGrp="1"/>
          </p:cNvSpPr>
          <p:nvPr/>
        </p:nvSpPr>
        <p:spPr>
          <a:xfrm>
            <a:off x="542925" y="2390775"/>
            <a:ext cx="4857750" cy="1352550"/>
          </a:xfrm>
          <a:prstGeom prst="roundRect">
            <a:avLst>
              <a:gd name="adj" fmla="val 5634"/>
            </a:avLst>
          </a:prstGeom>
          <a:solidFill>
            <a:srgbClr val="ECF2F4"/>
          </a:solidFill>
          <a:ln w="0">
            <a:noFill/>
            <a:prstDash val="solid"/>
          </a:ln>
        </p:spPr>
      </p:sp>
      <p:sp>
        <p:nvSpPr>
          <p:cNvPr id="22" name="v16-s4-pmic">
            <a:extLst>
              <a:ext uri="{FF2B5EF4-FFF2-40B4-BE49-F238E27FC236}">
                <a16:creationId xmlns:a16="http://schemas.microsoft.com/office/drawing/2014/main" id="{AE514F6B-AA27-46F8-BDCB-781F1B7C8972}"/>
              </a:ext>
            </a:extLst>
          </p:cNvPr>
          <p:cNvSpPr>
            <a:spLocks noGrp="1"/>
          </p:cNvSpPr>
          <p:nvPr/>
        </p:nvSpPr>
        <p:spPr>
          <a:xfrm>
            <a:off x="514350" y="2343150"/>
            <a:ext cx="4857750" cy="1352550"/>
          </a:xfrm>
          <a:prstGeom prst="roundRect">
            <a:avLst>
              <a:gd name="adj" fmla="val 5634"/>
            </a:avLst>
          </a:prstGeom>
          <a:solidFill>
            <a:srgbClr val="E9F4EF"/>
          </a:solidFill>
          <a:ln w="10478">
            <a:solidFill>
              <a:srgbClr val="C9D6DA"/>
            </a:solidFill>
            <a:prstDash val="solid"/>
          </a:ln>
        </p:spPr>
      </p:sp>
      <p:sp>
        <p:nvSpPr>
          <p:cNvPr id="23" name="v16-s4-pmic-top">
            <a:extLst>
              <a:ext uri="{FF2B5EF4-FFF2-40B4-BE49-F238E27FC236}">
                <a16:creationId xmlns:a16="http://schemas.microsoft.com/office/drawing/2014/main" id="{80504B77-4FDE-4E0E-9797-5BC07BB7665B}"/>
              </a:ext>
            </a:extLst>
          </p:cNvPr>
          <p:cNvSpPr>
            <a:spLocks noGrp="1"/>
          </p:cNvSpPr>
          <p:nvPr/>
        </p:nvSpPr>
        <p:spPr>
          <a:xfrm>
            <a:off x="514350" y="2343150"/>
            <a:ext cx="4857750" cy="57150"/>
          </a:xfrm>
          <a:prstGeom prst="roundRect">
            <a:avLst>
              <a:gd name="adj" fmla="val 50000"/>
            </a:avLst>
          </a:prstGeom>
          <a:solidFill>
            <a:srgbClr val="176B5C"/>
          </a:solidFill>
          <a:ln w="0">
            <a:noFill/>
            <a:prstDash val="solid"/>
          </a:ln>
        </p:spPr>
      </p:sp>
      <p:sp>
        <p:nvSpPr>
          <p:cNvPr id="24" name="v16-s4-pmic-eyebrow">
            <a:extLst>
              <a:ext uri="{FF2B5EF4-FFF2-40B4-BE49-F238E27FC236}">
                <a16:creationId xmlns:a16="http://schemas.microsoft.com/office/drawing/2014/main" id="{F5473E45-0A45-405C-9F3D-6CF2A6BDDC69}"/>
              </a:ext>
            </a:extLst>
          </p:cNvPr>
          <p:cNvSpPr>
            <a:spLocks noGrp="1"/>
          </p:cNvSpPr>
          <p:nvPr/>
        </p:nvSpPr>
        <p:spPr>
          <a:xfrm>
            <a:off x="676275" y="2486025"/>
            <a:ext cx="4533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ea typeface="Consolas"/>
                <a:cs typeface="Consolas"/>
              </a:rPr>
              <a:t>TARGET 1 · DDR5 SERVER PMIC</a:t>
            </a:r>
          </a:p>
        </p:txBody>
      </p:sp>
      <p:sp>
        <p:nvSpPr>
          <p:cNvPr id="25" name="v16-s4-pmic-title">
            <a:extLst>
              <a:ext uri="{FF2B5EF4-FFF2-40B4-BE49-F238E27FC236}">
                <a16:creationId xmlns:a16="http://schemas.microsoft.com/office/drawing/2014/main" id="{E7183B13-849A-458F-BD80-C923F887A269}"/>
              </a:ext>
            </a:extLst>
          </p:cNvPr>
          <p:cNvSpPr>
            <a:spLocks noGrp="1"/>
          </p:cNvSpPr>
          <p:nvPr/>
        </p:nvSpPr>
        <p:spPr>
          <a:xfrm>
            <a:off x="676275" y="2705100"/>
            <a:ext cx="4533900" cy="2857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MTP configuration + persistent logs</a:t>
            </a:r>
          </a:p>
        </p:txBody>
      </p:sp>
      <p:sp>
        <p:nvSpPr>
          <p:cNvPr id="26" name="v16-s4-pmic-body">
            <a:extLst>
              <a:ext uri="{FF2B5EF4-FFF2-40B4-BE49-F238E27FC236}">
                <a16:creationId xmlns:a16="http://schemas.microsoft.com/office/drawing/2014/main" id="{FBE24F82-5625-43B1-A5FE-84B97F97BB14}"/>
              </a:ext>
            </a:extLst>
          </p:cNvPr>
          <p:cNvSpPr>
            <a:spLocks noGrp="1"/>
          </p:cNvSpPr>
          <p:nvPr/>
        </p:nvSpPr>
        <p:spPr>
          <a:xfrm>
            <a:off x="676275" y="3067050"/>
            <a:ext cx="4533900" cy="495300"/>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ea typeface="Arial"/>
                <a:cs typeface="Arial"/>
              </a:rPr>
              <a:t>Public proof: programmable sequencing, bounded state and error-log persistence</a:t>
            </a:r>
          </a:p>
        </p:txBody>
      </p:sp>
      <p:sp>
        <p:nvSpPr>
          <p:cNvPr id="27" name="v16-s4-spd-shadow">
            <a:extLst>
              <a:ext uri="{FF2B5EF4-FFF2-40B4-BE49-F238E27FC236}">
                <a16:creationId xmlns:a16="http://schemas.microsoft.com/office/drawing/2014/main" id="{DAFFA866-86C4-4D2B-BF01-507E0BD67868}"/>
              </a:ext>
            </a:extLst>
          </p:cNvPr>
          <p:cNvSpPr>
            <a:spLocks noGrp="1"/>
          </p:cNvSpPr>
          <p:nvPr/>
        </p:nvSpPr>
        <p:spPr>
          <a:xfrm>
            <a:off x="542925" y="4010025"/>
            <a:ext cx="4857750" cy="1352550"/>
          </a:xfrm>
          <a:prstGeom prst="roundRect">
            <a:avLst>
              <a:gd name="adj" fmla="val 5634"/>
            </a:avLst>
          </a:prstGeom>
          <a:solidFill>
            <a:srgbClr val="ECF2F4"/>
          </a:solidFill>
          <a:ln w="0">
            <a:noFill/>
            <a:prstDash val="solid"/>
          </a:ln>
        </p:spPr>
      </p:sp>
      <p:sp>
        <p:nvSpPr>
          <p:cNvPr id="28" name="v16-s4-spd">
            <a:extLst>
              <a:ext uri="{FF2B5EF4-FFF2-40B4-BE49-F238E27FC236}">
                <a16:creationId xmlns:a16="http://schemas.microsoft.com/office/drawing/2014/main" id="{16412639-CA6E-4364-946F-AD6B831CA902}"/>
              </a:ext>
            </a:extLst>
          </p:cNvPr>
          <p:cNvSpPr>
            <a:spLocks noGrp="1"/>
          </p:cNvSpPr>
          <p:nvPr/>
        </p:nvSpPr>
        <p:spPr>
          <a:xfrm>
            <a:off x="514350" y="3962400"/>
            <a:ext cx="4857750" cy="1352550"/>
          </a:xfrm>
          <a:prstGeom prst="roundRect">
            <a:avLst>
              <a:gd name="adj" fmla="val 5634"/>
            </a:avLst>
          </a:prstGeom>
          <a:solidFill>
            <a:srgbClr val="E4F4F4"/>
          </a:solidFill>
          <a:ln w="10478">
            <a:solidFill>
              <a:srgbClr val="C9D6DA"/>
            </a:solidFill>
            <a:prstDash val="solid"/>
          </a:ln>
        </p:spPr>
      </p:sp>
      <p:sp>
        <p:nvSpPr>
          <p:cNvPr id="29" name="v16-s4-spd-top">
            <a:extLst>
              <a:ext uri="{FF2B5EF4-FFF2-40B4-BE49-F238E27FC236}">
                <a16:creationId xmlns:a16="http://schemas.microsoft.com/office/drawing/2014/main" id="{A0C601DF-C318-4A74-9E40-0E6A7BBF031C}"/>
              </a:ext>
            </a:extLst>
          </p:cNvPr>
          <p:cNvSpPr>
            <a:spLocks noGrp="1"/>
          </p:cNvSpPr>
          <p:nvPr/>
        </p:nvSpPr>
        <p:spPr>
          <a:xfrm>
            <a:off x="514350" y="3962400"/>
            <a:ext cx="4857750" cy="57150"/>
          </a:xfrm>
          <a:prstGeom prst="roundRect">
            <a:avLst>
              <a:gd name="adj" fmla="val 50000"/>
            </a:avLst>
          </a:prstGeom>
          <a:solidFill>
            <a:srgbClr val="087A7A"/>
          </a:solidFill>
          <a:ln w="0">
            <a:noFill/>
            <a:prstDash val="solid"/>
          </a:ln>
        </p:spPr>
      </p:sp>
      <p:sp>
        <p:nvSpPr>
          <p:cNvPr id="30" name="v16-s4-spd-eyebrow">
            <a:extLst>
              <a:ext uri="{FF2B5EF4-FFF2-40B4-BE49-F238E27FC236}">
                <a16:creationId xmlns:a16="http://schemas.microsoft.com/office/drawing/2014/main" id="{1D9A862D-1BC1-4CF2-A515-17ED73101A50}"/>
              </a:ext>
            </a:extLst>
          </p:cNvPr>
          <p:cNvSpPr>
            <a:spLocks noGrp="1"/>
          </p:cNvSpPr>
          <p:nvPr/>
        </p:nvSpPr>
        <p:spPr>
          <a:xfrm>
            <a:off x="676275" y="4105275"/>
            <a:ext cx="4533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TARGET 2 · DDR5 SPD HUB</a:t>
            </a:r>
          </a:p>
        </p:txBody>
      </p:sp>
      <p:sp>
        <p:nvSpPr>
          <p:cNvPr id="31" name="v16-s4-spd-title">
            <a:extLst>
              <a:ext uri="{FF2B5EF4-FFF2-40B4-BE49-F238E27FC236}">
                <a16:creationId xmlns:a16="http://schemas.microsoft.com/office/drawing/2014/main" id="{9680F9DA-F8EE-43B7-9E19-522E012B8CBA}"/>
              </a:ext>
            </a:extLst>
          </p:cNvPr>
          <p:cNvSpPr>
            <a:spLocks noGrp="1"/>
          </p:cNvSpPr>
          <p:nvPr/>
        </p:nvSpPr>
        <p:spPr>
          <a:xfrm>
            <a:off x="676275" y="4324350"/>
            <a:ext cx="4533900" cy="2857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Protected NVM / EEPROM blocks</a:t>
            </a:r>
          </a:p>
        </p:txBody>
      </p:sp>
      <p:sp>
        <p:nvSpPr>
          <p:cNvPr id="32" name="v16-s4-spd-body">
            <a:extLst>
              <a:ext uri="{FF2B5EF4-FFF2-40B4-BE49-F238E27FC236}">
                <a16:creationId xmlns:a16="http://schemas.microsoft.com/office/drawing/2014/main" id="{FFF6A9E7-6ABF-4C78-B61B-6100A216C1A2}"/>
              </a:ext>
            </a:extLst>
          </p:cNvPr>
          <p:cNvSpPr>
            <a:spLocks noGrp="1"/>
          </p:cNvSpPr>
          <p:nvPr/>
        </p:nvSpPr>
        <p:spPr>
          <a:xfrm>
            <a:off x="676275" y="4686300"/>
            <a:ext cx="4533900" cy="495300"/>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ea typeface="Arial"/>
                <a:cs typeface="Arial"/>
              </a:rPr>
              <a:t>Public proof: 8-Kbit / 1024-byte module descriptors with block protection</a:t>
            </a:r>
          </a:p>
        </p:txBody>
      </p:sp>
      <p:sp>
        <p:nvSpPr>
          <p:cNvPr id="33" name="v16-s4-qual-shadow">
            <a:extLst>
              <a:ext uri="{FF2B5EF4-FFF2-40B4-BE49-F238E27FC236}">
                <a16:creationId xmlns:a16="http://schemas.microsoft.com/office/drawing/2014/main" id="{7D458017-8170-428F-8A0E-000E6B8C937C}"/>
              </a:ext>
            </a:extLst>
          </p:cNvPr>
          <p:cNvSpPr>
            <a:spLocks noGrp="1"/>
          </p:cNvSpPr>
          <p:nvPr/>
        </p:nvSpPr>
        <p:spPr>
          <a:xfrm>
            <a:off x="6219825" y="2390775"/>
            <a:ext cx="5143500" cy="2971800"/>
          </a:xfrm>
          <a:prstGeom prst="roundRect">
            <a:avLst>
              <a:gd name="adj" fmla="val 2564"/>
            </a:avLst>
          </a:prstGeom>
          <a:solidFill>
            <a:srgbClr val="04131E"/>
          </a:solidFill>
          <a:ln w="0">
            <a:noFill/>
            <a:prstDash val="solid"/>
          </a:ln>
        </p:spPr>
      </p:sp>
      <p:sp>
        <p:nvSpPr>
          <p:cNvPr id="34" name="v16-s4-qual">
            <a:extLst>
              <a:ext uri="{FF2B5EF4-FFF2-40B4-BE49-F238E27FC236}">
                <a16:creationId xmlns:a16="http://schemas.microsoft.com/office/drawing/2014/main" id="{6772D2F4-ABF2-4158-B4BD-3E14055DC42D}"/>
              </a:ext>
            </a:extLst>
          </p:cNvPr>
          <p:cNvSpPr>
            <a:spLocks noGrp="1"/>
          </p:cNvSpPr>
          <p:nvPr/>
        </p:nvSpPr>
        <p:spPr>
          <a:xfrm>
            <a:off x="6191250" y="2343150"/>
            <a:ext cx="5143500" cy="2971800"/>
          </a:xfrm>
          <a:prstGeom prst="roundRect">
            <a:avLst>
              <a:gd name="adj" fmla="val 2564"/>
            </a:avLst>
          </a:prstGeom>
          <a:solidFill>
            <a:srgbClr val="061B29"/>
          </a:solidFill>
          <a:ln w="0">
            <a:noFill/>
            <a:prstDash val="solid"/>
          </a:ln>
        </p:spPr>
      </p:sp>
      <p:sp>
        <p:nvSpPr>
          <p:cNvPr id="35" name="v16-s4-qual-top">
            <a:extLst>
              <a:ext uri="{FF2B5EF4-FFF2-40B4-BE49-F238E27FC236}">
                <a16:creationId xmlns:a16="http://schemas.microsoft.com/office/drawing/2014/main" id="{BB4188D0-F515-4240-8C97-2275C9894145}"/>
              </a:ext>
            </a:extLst>
          </p:cNvPr>
          <p:cNvSpPr>
            <a:spLocks noGrp="1"/>
          </p:cNvSpPr>
          <p:nvPr/>
        </p:nvSpPr>
        <p:spPr>
          <a:xfrm>
            <a:off x="6191250" y="2343150"/>
            <a:ext cx="5143500" cy="57150"/>
          </a:xfrm>
          <a:prstGeom prst="roundRect">
            <a:avLst>
              <a:gd name="adj" fmla="val 50000"/>
            </a:avLst>
          </a:prstGeom>
          <a:solidFill>
            <a:srgbClr val="71ECE3"/>
          </a:solidFill>
          <a:ln w="0">
            <a:noFill/>
            <a:prstDash val="solid"/>
          </a:ln>
        </p:spPr>
      </p:sp>
      <p:cxnSp>
        <p:nvCxnSpPr>
          <p:cNvPr id="78" name="接點: 肘形 77"/>
          <p:cNvCxnSpPr>
            <a:stCxn id="22" idx="3"/>
            <a:endCxn id="34" idx="1"/>
          </p:cNvCxnSpPr>
          <p:nvPr/>
        </p:nvCxnSpPr>
        <p:spPr>
          <a:xfrm>
            <a:off x="5372100" y="3019425"/>
            <a:ext cx="819150" cy="809625"/>
          </a:xfrm>
          <a:prstGeom prst="bentConnector3">
            <a:avLst>
              <a:gd name="adj1" fmla="val 50000"/>
            </a:avLst>
          </a:prstGeom>
          <a:ln w="19050" cap="rnd">
            <a:solidFill>
              <a:srgbClr val="2B9D7A"/>
            </a:solidFill>
            <a:prstDash val="solid"/>
            <a:round/>
            <a:tailEnd type="arrow" w="sm" len="sm"/>
          </a:ln>
        </p:spPr>
      </p:cxnSp>
      <p:cxnSp>
        <p:nvCxnSpPr>
          <p:cNvPr id="79" name="接點: 肘形 78"/>
          <p:cNvCxnSpPr>
            <a:stCxn id="28" idx="3"/>
            <a:endCxn id="34" idx="1"/>
          </p:cNvCxnSpPr>
          <p:nvPr/>
        </p:nvCxnSpPr>
        <p:spPr>
          <a:xfrm flipV="1">
            <a:off x="5372100" y="3829050"/>
            <a:ext cx="819150" cy="809625"/>
          </a:xfrm>
          <a:prstGeom prst="bentConnector3">
            <a:avLst>
              <a:gd name="adj1" fmla="val 50000"/>
            </a:avLst>
          </a:prstGeom>
          <a:ln w="19050" cap="rnd">
            <a:solidFill>
              <a:srgbClr val="087A7A"/>
            </a:solidFill>
            <a:prstDash val="solid"/>
            <a:round/>
            <a:tailEnd type="arrow" w="sm" len="sm"/>
          </a:ln>
        </p:spPr>
      </p:cxnSp>
      <p:sp>
        <p:nvSpPr>
          <p:cNvPr id="38" name="v16-s4-qual-eyebrow">
            <a:extLst>
              <a:ext uri="{FF2B5EF4-FFF2-40B4-BE49-F238E27FC236}">
                <a16:creationId xmlns:a16="http://schemas.microsoft.com/office/drawing/2014/main" id="{B6AB9B07-779A-415E-8FDA-5D501A7D1E75}"/>
              </a:ext>
            </a:extLst>
          </p:cNvPr>
          <p:cNvSpPr>
            <a:spLocks noGrp="1"/>
          </p:cNvSpPr>
          <p:nvPr/>
        </p:nvSpPr>
        <p:spPr>
          <a:xfrm>
            <a:off x="6353175" y="2486025"/>
            <a:ext cx="4819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940" b="1">
                <a:solidFill>
                  <a:srgbClr val="71ECE3"/>
                </a:solidFill>
                <a:latin typeface="Consolas"/>
                <a:ea typeface="Consolas"/>
                <a:cs typeface="Consolas"/>
              </a:rPr>
              <a:t>SYNOPSYS QUALIFICATION CONTRACT</a:t>
            </a:r>
          </a:p>
        </p:txBody>
      </p:sp>
      <p:sp>
        <p:nvSpPr>
          <p:cNvPr id="39" name="v16-s4-qual-title">
            <a:extLst>
              <a:ext uri="{FF2B5EF4-FFF2-40B4-BE49-F238E27FC236}">
                <a16:creationId xmlns:a16="http://schemas.microsoft.com/office/drawing/2014/main" id="{AEC24726-902F-4828-9238-C4C86C836EF1}"/>
              </a:ext>
            </a:extLst>
          </p:cNvPr>
          <p:cNvSpPr>
            <a:spLocks noGrp="1"/>
          </p:cNvSpPr>
          <p:nvPr/>
        </p:nvSpPr>
        <p:spPr>
          <a:xfrm>
            <a:off x="6353175" y="2705100"/>
            <a:ext cx="4819650" cy="438150"/>
          </a:xfrm>
          <a:prstGeom prst="rect">
            <a:avLst/>
          </a:prstGeom>
          <a:noFill/>
          <a:ln w="0">
            <a:noFill/>
            <a:prstDash val="solid"/>
          </a:ln>
        </p:spPr>
        <p:txBody>
          <a:bodyPr wrap="square" lIns="0" tIns="0" rIns="0" bIns="0" anchor="t">
            <a:noAutofit/>
          </a:bodyPr>
          <a:lstStyle/>
          <a:p>
            <a:pPr algn="l">
              <a:lnSpc>
                <a:spcPct val="98000"/>
              </a:lnSpc>
              <a:buNone/>
              <a:defRPr sz="2000" b="1">
                <a:solidFill>
                  <a:srgbClr val="FFFFFF"/>
                </a:solidFill>
                <a:latin typeface="Arial"/>
                <a:ea typeface="Arial"/>
                <a:cs typeface="Arial"/>
              </a:defRPr>
            </a:pPr>
            <a:r>
              <a:rPr sz="2000" b="1">
                <a:solidFill>
                  <a:srgbClr val="FFFFFF"/>
                </a:solidFill>
                <a:latin typeface="Arial"/>
                <a:ea typeface="Arial"/>
                <a:cs typeface="Arial"/>
              </a:rPr>
              <a:t>Close one named DDR5 program</a:t>
            </a:r>
          </a:p>
        </p:txBody>
      </p:sp>
      <p:sp>
        <p:nvSpPr>
          <p:cNvPr id="40" name="v16-s4-qual-body">
            <a:extLst>
              <a:ext uri="{FF2B5EF4-FFF2-40B4-BE49-F238E27FC236}">
                <a16:creationId xmlns:a16="http://schemas.microsoft.com/office/drawing/2014/main" id="{0D65952E-09FD-484E-A491-1C60DBE941E5}"/>
              </a:ext>
            </a:extLst>
          </p:cNvPr>
          <p:cNvSpPr>
            <a:spLocks noGrp="1"/>
          </p:cNvSpPr>
          <p:nvPr/>
        </p:nvSpPr>
        <p:spPr>
          <a:xfrm>
            <a:off x="6353175" y="3190875"/>
            <a:ext cx="4819650" cy="1990725"/>
          </a:xfrm>
          <a:prstGeom prst="rect">
            <a:avLst/>
          </a:prstGeom>
          <a:noFill/>
          <a:ln w="0">
            <a:noFill/>
            <a:prstDash val="solid"/>
          </a:ln>
        </p:spPr>
        <p:txBody>
          <a:bodyPr wrap="square" lIns="0" tIns="0" rIns="0" bIns="0" anchor="t">
            <a:noAutofit/>
          </a:bodyPr>
          <a:lstStyle/>
          <a:p>
            <a:pPr algn="l">
              <a:lnSpc>
                <a:spcPct val="105000"/>
              </a:lnSpc>
              <a:buNone/>
              <a:defRPr sz="1530" b="0">
                <a:solidFill>
                  <a:srgbClr val="C8D9E0"/>
                </a:solidFill>
                <a:latin typeface="Arial"/>
                <a:ea typeface="Arial"/>
                <a:cs typeface="Arial"/>
              </a:defRPr>
            </a:pPr>
            <a:r>
              <a:rPr sz="1530" b="0">
                <a:solidFill>
                  <a:srgbClr val="C8D9E0"/>
                </a:solidFill>
                <a:latin typeface="Arial"/>
                <a:ea typeface="Arial"/>
                <a:cs typeface="Arial"/>
              </a:rPr>
              <a:t>• exact persistent payload and owner</a:t>
            </a:r>
          </a:p>
          <a:p>
            <a:pPr algn="l">
              <a:lnSpc>
                <a:spcPct val="105000"/>
              </a:lnSpc>
              <a:buNone/>
              <a:defRPr sz="1530" b="0">
                <a:solidFill>
                  <a:srgbClr val="C8D9E0"/>
                </a:solidFill>
                <a:latin typeface="Arial"/>
                <a:ea typeface="Arial"/>
                <a:cs typeface="Arial"/>
              </a:defRPr>
            </a:pPr>
            <a:r>
              <a:rPr sz="1530" b="0">
                <a:solidFill>
                  <a:srgbClr val="C8D9E0"/>
                </a:solidFill>
                <a:latin typeface="Arial"/>
                <a:ea typeface="Arial"/>
                <a:cs typeface="Arial"/>
              </a:rPr>
              <a:t>• write count, endurance and retention</a:t>
            </a:r>
          </a:p>
          <a:p>
            <a:pPr algn="l">
              <a:lnSpc>
                <a:spcPct val="105000"/>
              </a:lnSpc>
              <a:buNone/>
              <a:defRPr sz="1530" b="0">
                <a:solidFill>
                  <a:srgbClr val="C8D9E0"/>
                </a:solidFill>
                <a:latin typeface="Arial"/>
                <a:ea typeface="Arial"/>
                <a:cs typeface="Arial"/>
              </a:defRPr>
            </a:pPr>
            <a:r>
              <a:rPr sz="1530" b="0">
                <a:solidFill>
                  <a:srgbClr val="C8D9E0"/>
                </a:solidFill>
                <a:latin typeface="Arial"/>
                <a:ea typeface="Arial"/>
                <a:cs typeface="Arial"/>
              </a:rPr>
              <a:t>• atomicity, recovery and lock behavior</a:t>
            </a:r>
          </a:p>
          <a:p>
            <a:pPr algn="l">
              <a:lnSpc>
                <a:spcPct val="105000"/>
              </a:lnSpc>
              <a:buNone/>
              <a:defRPr sz="1530" b="0">
                <a:solidFill>
                  <a:srgbClr val="C8D9E0"/>
                </a:solidFill>
                <a:latin typeface="Arial"/>
                <a:ea typeface="Arial"/>
                <a:cs typeface="Arial"/>
              </a:defRPr>
            </a:pPr>
            <a:r>
              <a:rPr sz="1530" b="0">
                <a:solidFill>
                  <a:srgbClr val="C8D9E0"/>
                </a:solidFill>
                <a:latin typeface="Arial"/>
                <a:ea typeface="Arial"/>
                <a:cs typeface="Arial"/>
              </a:rPr>
              <a:t>• process node, I/O option and program path</a:t>
            </a:r>
          </a:p>
          <a:p>
            <a:pPr algn="l">
              <a:lnSpc>
                <a:spcPct val="105000"/>
              </a:lnSpc>
              <a:buNone/>
              <a:defRPr sz="1530" b="0">
                <a:solidFill>
                  <a:srgbClr val="C8D9E0"/>
                </a:solidFill>
                <a:latin typeface="Arial"/>
                <a:ea typeface="Arial"/>
                <a:cs typeface="Arial"/>
              </a:defRPr>
            </a:pPr>
            <a:r>
              <a:rPr sz="1530" b="0">
                <a:solidFill>
                  <a:srgbClr val="C8D9E0"/>
                </a:solidFill>
                <a:latin typeface="Arial"/>
                <a:ea typeface="Arial"/>
                <a:cs typeface="Arial"/>
              </a:rPr>
              <a:t>• interface + candidate Synopsys product</a:t>
            </a:r>
          </a:p>
          <a:p>
            <a:pPr algn="l">
              <a:lnSpc>
                <a:spcPct val="105000"/>
              </a:lnSpc>
              <a:buNone/>
              <a:defRPr sz="1530" b="0">
                <a:solidFill>
                  <a:srgbClr val="C8D9E0"/>
                </a:solidFill>
                <a:latin typeface="Arial"/>
                <a:ea typeface="Arial"/>
                <a:cs typeface="Arial"/>
              </a:defRPr>
            </a:pPr>
            <a:r>
              <a:rPr sz="1530" b="0">
                <a:solidFill>
                  <a:srgbClr val="C8D9E0"/>
                </a:solidFill>
                <a:latin typeface="Arial"/>
                <a:ea typeface="Arial"/>
                <a:cs typeface="Arial"/>
              </a:rPr>
              <a:t>• potential unit definition</a:t>
            </a:r>
          </a:p>
        </p:txBody>
      </p:sp>
      <p:sp>
        <p:nvSpPr>
          <p:cNvPr id="41" name="v16-s4-boundary">
            <a:extLst>
              <a:ext uri="{FF2B5EF4-FFF2-40B4-BE49-F238E27FC236}">
                <a16:creationId xmlns:a16="http://schemas.microsoft.com/office/drawing/2014/main" id="{0616F39E-C089-41CA-A764-29C2587AC67D}"/>
              </a:ext>
            </a:extLst>
          </p:cNvPr>
          <p:cNvSpPr>
            <a:spLocks noGrp="1"/>
          </p:cNvSpPr>
          <p:nvPr/>
        </p:nvSpPr>
        <p:spPr>
          <a:xfrm>
            <a:off x="514350" y="5581650"/>
            <a:ext cx="10820400" cy="552450"/>
          </a:xfrm>
          <a:prstGeom prst="roundRect">
            <a:avLst>
              <a:gd name="adj" fmla="val 13793"/>
            </a:avLst>
          </a:prstGeom>
          <a:solidFill>
            <a:srgbClr val="061B29"/>
          </a:solidFill>
          <a:ln w="0">
            <a:noFill/>
            <a:prstDash val="solid"/>
          </a:ln>
        </p:spPr>
      </p:sp>
      <p:sp>
        <p:nvSpPr>
          <p:cNvPr id="42" name="v16-s4-boundary-text">
            <a:extLst>
              <a:ext uri="{FF2B5EF4-FFF2-40B4-BE49-F238E27FC236}">
                <a16:creationId xmlns:a16="http://schemas.microsoft.com/office/drawing/2014/main" id="{A492ECEF-DD51-43FE-B4E8-545B6ABF9E46}"/>
              </a:ext>
            </a:extLst>
          </p:cNvPr>
          <p:cNvSpPr>
            <a:spLocks noGrp="1"/>
          </p:cNvSpPr>
          <p:nvPr/>
        </p:nvSpPr>
        <p:spPr>
          <a:xfrm>
            <a:off x="685800" y="5676900"/>
            <a:ext cx="10477500" cy="381000"/>
          </a:xfrm>
          <a:prstGeom prst="rect">
            <a:avLst/>
          </a:prstGeom>
          <a:noFill/>
          <a:ln w="0">
            <a:noFill/>
            <a:prstDash val="solid"/>
          </a:ln>
        </p:spPr>
        <p:txBody>
          <a:bodyPr wrap="square" lIns="0" tIns="0" rIns="0" bIns="0" anchor="ctr">
            <a:noAutofit/>
          </a:bodyPr>
          <a:lstStyle/>
          <a:p>
            <a:pPr algn="l">
              <a:lnSpc>
                <a:spcPct val="100000"/>
              </a:lnSpc>
              <a:buNone/>
              <a:defRPr sz="1430" b="1">
                <a:solidFill>
                  <a:srgbClr val="FFFFFF"/>
                </a:solidFill>
                <a:latin typeface="Arial"/>
                <a:ea typeface="Arial"/>
                <a:cs typeface="Arial"/>
              </a:defRPr>
            </a:pPr>
            <a:r>
              <a:rPr sz="1430" b="1">
                <a:solidFill>
                  <a:srgbClr val="FFFFFF"/>
                </a:solidFill>
                <a:latin typeface="Arial"/>
                <a:ea typeface="Arial"/>
                <a:cs typeface="Arial"/>
              </a:rPr>
              <a:t>Public evidence establishes the socket classes · Synopsys product fit remains a named-target qualification</a:t>
            </a:r>
          </a:p>
        </p:txBody>
      </p:sp>
    </p:spTree>
    <p:extLst>
      <p:ext uri="{BB962C8B-B14F-4D97-AF65-F5344CB8AC3E}">
        <p14:creationId xmlns:p14="http://schemas.microsoft.com/office/powerpoint/2010/main" val="1056388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61B29"/>
        </a:solidFill>
        <a:effectLst/>
      </p:bgPr>
    </p:bg>
    <p:spTree>
      <p:nvGrpSpPr>
        <p:cNvPr id="1" name=""/>
        <p:cNvGrpSpPr/>
        <p:nvPr/>
      </p:nvGrpSpPr>
      <p:grpSpPr>
        <a:xfrm>
          <a:off x="0" y="0"/>
          <a:ext cx="0" cy="0"/>
          <a:chOff x="0" y="0"/>
          <a:chExt cx="0" cy="0"/>
        </a:xfrm>
      </p:grpSpPr>
      <p:sp>
        <p:nvSpPr>
          <p:cNvPr id="48" name="v16-bg-5">
            <a:extLst>
              <a:ext uri="{FF2B5EF4-FFF2-40B4-BE49-F238E27FC236}">
                <a16:creationId xmlns:a16="http://schemas.microsoft.com/office/drawing/2014/main" id="{7CD2128A-8FC3-4918-A3E4-08D009300545}"/>
              </a:ext>
            </a:extLst>
          </p:cNvPr>
          <p:cNvSpPr>
            <a:spLocks noGrp="1"/>
          </p:cNvSpPr>
          <p:nvPr/>
        </p:nvSpPr>
        <p:spPr>
          <a:xfrm>
            <a:off x="0" y="0"/>
            <a:ext cx="12192000" cy="6858000"/>
          </a:xfrm>
          <a:prstGeom prst="rect">
            <a:avLst/>
          </a:prstGeom>
          <a:solidFill>
            <a:srgbClr val="F3F7F8"/>
          </a:solidFill>
          <a:ln w="0">
            <a:noFill/>
            <a:prstDash val="solid"/>
          </a:ln>
        </p:spPr>
      </p:sp>
      <p:sp>
        <p:nvSpPr>
          <p:cNvPr id="2" name="v16-accent-5">
            <a:extLst>
              <a:ext uri="{FF2B5EF4-FFF2-40B4-BE49-F238E27FC236}">
                <a16:creationId xmlns:a16="http://schemas.microsoft.com/office/drawing/2014/main" id="{B1A4D2C5-6433-4505-BAF6-734B97C5465B}"/>
              </a:ext>
            </a:extLst>
          </p:cNvPr>
          <p:cNvSpPr>
            <a:spLocks noGrp="1"/>
          </p:cNvSpPr>
          <p:nvPr/>
        </p:nvSpPr>
        <p:spPr>
          <a:xfrm>
            <a:off x="0" y="0"/>
            <a:ext cx="66675" cy="6858000"/>
          </a:xfrm>
          <a:prstGeom prst="rect">
            <a:avLst/>
          </a:prstGeom>
          <a:solidFill>
            <a:srgbClr val="11D2D0"/>
          </a:solidFill>
          <a:ln w="0">
            <a:noFill/>
            <a:prstDash val="solid"/>
          </a:ln>
        </p:spPr>
      </p:sp>
      <p:sp>
        <p:nvSpPr>
          <p:cNvPr id="3" name="v16-section-5">
            <a:extLst>
              <a:ext uri="{FF2B5EF4-FFF2-40B4-BE49-F238E27FC236}">
                <a16:creationId xmlns:a16="http://schemas.microsoft.com/office/drawing/2014/main" id="{70A39924-7C48-4346-9F2A-C3346B8E268A}"/>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04 · QUALIFY NOW · AI POWER</a:t>
            </a:r>
          </a:p>
        </p:txBody>
      </p:sp>
      <p:sp>
        <p:nvSpPr>
          <p:cNvPr id="4" name="v16-title-5">
            <a:extLst>
              <a:ext uri="{FF2B5EF4-FFF2-40B4-BE49-F238E27FC236}">
                <a16:creationId xmlns:a16="http://schemas.microsoft.com/office/drawing/2014/main" id="{4401A630-F8B0-484C-A25B-06B0D5747277}"/>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AI Power Controllers Expose</a:t>
            </a:r>
          </a:p>
          <a:p>
            <a:pPr>
              <a:spcBef>
                <a:spcPts val="0"/>
              </a:spcBef>
              <a:spcAft>
                <a:spcPts val="200"/>
              </a:spcAft>
            </a:pPr>
            <a:r>
              <a:rPr sz="2800" b="1">
                <a:solidFill>
                  <a:srgbClr val="0A2434"/>
                </a:solidFill>
                <a:latin typeface="Arial"/>
              </a:rPr>
              <a:t>a Bounded-Update NVM Socket</a:t>
            </a:r>
          </a:p>
        </p:txBody>
      </p:sp>
      <p:sp>
        <p:nvSpPr>
          <p:cNvPr id="5" name="v16-subtitle-5">
            <a:extLst>
              <a:ext uri="{FF2B5EF4-FFF2-40B4-BE49-F238E27FC236}">
                <a16:creationId xmlns:a16="http://schemas.microsoft.com/office/drawing/2014/main" id="{62C5FF15-953B-4F25-B217-D969B82D00F9}"/>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ea typeface="Arial"/>
                <a:cs typeface="Arial"/>
              </a:rPr>
              <a:t>Persistent rail policy, calibration and fault state sit directly beside the AI compute load</a:t>
            </a:r>
          </a:p>
        </p:txBody>
      </p:sp>
      <p:sp>
        <p:nvSpPr>
          <p:cNvPr id="6" name="motif-line-0">
            <a:extLst>
              <a:ext uri="{FF2B5EF4-FFF2-40B4-BE49-F238E27FC236}">
                <a16:creationId xmlns:a16="http://schemas.microsoft.com/office/drawing/2014/main" id="{4F24AC3B-0DCD-4AE9-AE57-1D193BA6202F}"/>
              </a:ext>
            </a:extLst>
          </p:cNvPr>
          <p:cNvSpPr>
            <a:spLocks noGrp="1"/>
          </p:cNvSpPr>
          <p:nvPr/>
        </p:nvSpPr>
        <p:spPr>
          <a:xfrm>
            <a:off x="10477500" y="1066800"/>
            <a:ext cx="1123950" cy="9525"/>
          </a:xfrm>
          <a:prstGeom prst="rect">
            <a:avLst/>
          </a:prstGeom>
          <a:solidFill>
            <a:srgbClr val="D9E6E9"/>
          </a:solidFill>
          <a:ln w="0">
            <a:noFill/>
            <a:prstDash val="solid"/>
          </a:ln>
        </p:spPr>
      </p:sp>
      <p:sp>
        <p:nvSpPr>
          <p:cNvPr id="7" name="motif-dot-0">
            <a:extLst>
              <a:ext uri="{FF2B5EF4-FFF2-40B4-BE49-F238E27FC236}">
                <a16:creationId xmlns:a16="http://schemas.microsoft.com/office/drawing/2014/main" id="{197F733C-F07B-4549-BE68-B13892735EC4}"/>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sp>
      <p:sp>
        <p:nvSpPr>
          <p:cNvPr id="8" name="motif-line-1">
            <a:extLst>
              <a:ext uri="{FF2B5EF4-FFF2-40B4-BE49-F238E27FC236}">
                <a16:creationId xmlns:a16="http://schemas.microsoft.com/office/drawing/2014/main" id="{24A309C2-6B29-4FEF-99F6-7F21614248A3}"/>
              </a:ext>
            </a:extLst>
          </p:cNvPr>
          <p:cNvSpPr>
            <a:spLocks noGrp="1"/>
          </p:cNvSpPr>
          <p:nvPr/>
        </p:nvSpPr>
        <p:spPr>
          <a:xfrm>
            <a:off x="10706100" y="1143000"/>
            <a:ext cx="952500" cy="9525"/>
          </a:xfrm>
          <a:prstGeom prst="rect">
            <a:avLst/>
          </a:prstGeom>
          <a:solidFill>
            <a:srgbClr val="D9E6E9"/>
          </a:solidFill>
          <a:ln w="0">
            <a:noFill/>
            <a:prstDash val="solid"/>
          </a:ln>
        </p:spPr>
      </p:sp>
      <p:sp>
        <p:nvSpPr>
          <p:cNvPr id="9" name="motif-dot-1">
            <a:extLst>
              <a:ext uri="{FF2B5EF4-FFF2-40B4-BE49-F238E27FC236}">
                <a16:creationId xmlns:a16="http://schemas.microsoft.com/office/drawing/2014/main" id="{8F48CEF9-432B-4612-B76B-2C5973794A34}"/>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sp>
      <p:sp>
        <p:nvSpPr>
          <p:cNvPr id="10" name="motif-line-2">
            <a:extLst>
              <a:ext uri="{FF2B5EF4-FFF2-40B4-BE49-F238E27FC236}">
                <a16:creationId xmlns:a16="http://schemas.microsoft.com/office/drawing/2014/main" id="{7CBEC5C8-5222-415F-8353-6CB1FC29533E}"/>
              </a:ext>
            </a:extLst>
          </p:cNvPr>
          <p:cNvSpPr>
            <a:spLocks noGrp="1"/>
          </p:cNvSpPr>
          <p:nvPr/>
        </p:nvSpPr>
        <p:spPr>
          <a:xfrm>
            <a:off x="10934700" y="1219200"/>
            <a:ext cx="781050" cy="9525"/>
          </a:xfrm>
          <a:prstGeom prst="rect">
            <a:avLst/>
          </a:prstGeom>
          <a:solidFill>
            <a:srgbClr val="D9E6E9"/>
          </a:solidFill>
          <a:ln w="0">
            <a:noFill/>
            <a:prstDash val="solid"/>
          </a:ln>
        </p:spPr>
      </p:sp>
      <p:sp>
        <p:nvSpPr>
          <p:cNvPr id="11" name="motif-dot-2">
            <a:extLst>
              <a:ext uri="{FF2B5EF4-FFF2-40B4-BE49-F238E27FC236}">
                <a16:creationId xmlns:a16="http://schemas.microsoft.com/office/drawing/2014/main" id="{67A0DD8F-ACC1-40FE-8C57-45BEC95993AA}"/>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sp>
      <p:sp>
        <p:nvSpPr>
          <p:cNvPr id="12" name="motif-line-3">
            <a:extLst>
              <a:ext uri="{FF2B5EF4-FFF2-40B4-BE49-F238E27FC236}">
                <a16:creationId xmlns:a16="http://schemas.microsoft.com/office/drawing/2014/main" id="{80417434-AAD9-4084-890A-21E522933366}"/>
              </a:ext>
            </a:extLst>
          </p:cNvPr>
          <p:cNvSpPr>
            <a:spLocks noGrp="1"/>
          </p:cNvSpPr>
          <p:nvPr/>
        </p:nvSpPr>
        <p:spPr>
          <a:xfrm>
            <a:off x="11163300" y="1295400"/>
            <a:ext cx="609600" cy="9525"/>
          </a:xfrm>
          <a:prstGeom prst="rect">
            <a:avLst/>
          </a:prstGeom>
          <a:solidFill>
            <a:srgbClr val="D9E6E9"/>
          </a:solidFill>
          <a:ln w="0">
            <a:noFill/>
            <a:prstDash val="solid"/>
          </a:ln>
        </p:spPr>
      </p:sp>
      <p:sp>
        <p:nvSpPr>
          <p:cNvPr id="13" name="motif-dot-3">
            <a:extLst>
              <a:ext uri="{FF2B5EF4-FFF2-40B4-BE49-F238E27FC236}">
                <a16:creationId xmlns:a16="http://schemas.microsoft.com/office/drawing/2014/main" id="{68E1EF93-707B-4E45-ADE9-9B1B03CAE0BB}"/>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sp>
      <p:sp>
        <p:nvSpPr>
          <p:cNvPr id="14" name="motif-line-4">
            <a:extLst>
              <a:ext uri="{FF2B5EF4-FFF2-40B4-BE49-F238E27FC236}">
                <a16:creationId xmlns:a16="http://schemas.microsoft.com/office/drawing/2014/main" id="{96B19CB4-493E-4C93-9786-2F671C61276A}"/>
              </a:ext>
            </a:extLst>
          </p:cNvPr>
          <p:cNvSpPr>
            <a:spLocks noGrp="1"/>
          </p:cNvSpPr>
          <p:nvPr/>
        </p:nvSpPr>
        <p:spPr>
          <a:xfrm>
            <a:off x="11391900" y="1371600"/>
            <a:ext cx="438150" cy="9525"/>
          </a:xfrm>
          <a:prstGeom prst="rect">
            <a:avLst/>
          </a:prstGeom>
          <a:solidFill>
            <a:srgbClr val="D9E6E9"/>
          </a:solidFill>
          <a:ln w="0">
            <a:noFill/>
            <a:prstDash val="solid"/>
          </a:ln>
        </p:spPr>
      </p:sp>
      <p:sp>
        <p:nvSpPr>
          <p:cNvPr id="15" name="motif-dot-4">
            <a:extLst>
              <a:ext uri="{FF2B5EF4-FFF2-40B4-BE49-F238E27FC236}">
                <a16:creationId xmlns:a16="http://schemas.microsoft.com/office/drawing/2014/main" id="{6977908C-ADD7-41F8-BE64-92B1D4696576}"/>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sp>
      <p:sp>
        <p:nvSpPr>
          <p:cNvPr id="16" name="v16-footer-rule-5">
            <a:extLst>
              <a:ext uri="{FF2B5EF4-FFF2-40B4-BE49-F238E27FC236}">
                <a16:creationId xmlns:a16="http://schemas.microsoft.com/office/drawing/2014/main" id="{AD2EFB02-6CFF-47D5-8ADD-208690DAEFC2}"/>
              </a:ext>
            </a:extLst>
          </p:cNvPr>
          <p:cNvSpPr>
            <a:spLocks noGrp="1"/>
          </p:cNvSpPr>
          <p:nvPr/>
        </p:nvSpPr>
        <p:spPr>
          <a:xfrm>
            <a:off x="514350" y="6419850"/>
            <a:ext cx="11163300" cy="9525"/>
          </a:xfrm>
          <a:prstGeom prst="rect">
            <a:avLst/>
          </a:prstGeom>
          <a:solidFill>
            <a:srgbClr val="AFC1C8"/>
          </a:solidFill>
          <a:ln w="0">
            <a:noFill/>
            <a:prstDash val="solid"/>
          </a:ln>
        </p:spPr>
      </p:sp>
      <p:sp>
        <p:nvSpPr>
          <p:cNvPr id="17" name="v16-footer-label-5">
            <a:extLst>
              <a:ext uri="{FF2B5EF4-FFF2-40B4-BE49-F238E27FC236}">
                <a16:creationId xmlns:a16="http://schemas.microsoft.com/office/drawing/2014/main" id="{CF4717BE-453E-4AF7-8BB3-8ABAE50AC9ED}"/>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5">
            <a:extLst>
              <a:ext uri="{FF2B5EF4-FFF2-40B4-BE49-F238E27FC236}">
                <a16:creationId xmlns:a16="http://schemas.microsoft.com/office/drawing/2014/main" id="{F2891668-0AD3-4604-A93C-877B48A4D555}"/>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05</a:t>
            </a:r>
          </a:p>
        </p:txBody>
      </p:sp>
      <p:sp>
        <p:nvSpPr>
          <p:cNvPr id="19" name="v16-s5-infineon-shadow">
            <a:extLst>
              <a:ext uri="{FF2B5EF4-FFF2-40B4-BE49-F238E27FC236}">
                <a16:creationId xmlns:a16="http://schemas.microsoft.com/office/drawing/2014/main" id="{06CD62B7-658E-48F3-A893-52A96ED03ACE}"/>
              </a:ext>
            </a:extLst>
          </p:cNvPr>
          <p:cNvSpPr>
            <a:spLocks noGrp="1"/>
          </p:cNvSpPr>
          <p:nvPr/>
        </p:nvSpPr>
        <p:spPr>
          <a:xfrm>
            <a:off x="542925" y="2257425"/>
            <a:ext cx="2667000" cy="1485900"/>
          </a:xfrm>
          <a:prstGeom prst="roundRect">
            <a:avLst>
              <a:gd name="adj" fmla="val 5128"/>
            </a:avLst>
          </a:prstGeom>
          <a:solidFill>
            <a:srgbClr val="ECF2F4"/>
          </a:solidFill>
          <a:ln w="0">
            <a:noFill/>
            <a:prstDash val="solid"/>
          </a:ln>
        </p:spPr>
      </p:sp>
      <p:sp>
        <p:nvSpPr>
          <p:cNvPr id="20" name="v16-s5-infineon">
            <a:extLst>
              <a:ext uri="{FF2B5EF4-FFF2-40B4-BE49-F238E27FC236}">
                <a16:creationId xmlns:a16="http://schemas.microsoft.com/office/drawing/2014/main" id="{2F31D5D6-AE7B-4B39-8625-DEFEC8E83F8C}"/>
              </a:ext>
            </a:extLst>
          </p:cNvPr>
          <p:cNvSpPr>
            <a:spLocks noGrp="1"/>
          </p:cNvSpPr>
          <p:nvPr/>
        </p:nvSpPr>
        <p:spPr>
          <a:xfrm>
            <a:off x="514350" y="2209800"/>
            <a:ext cx="2667000" cy="1485900"/>
          </a:xfrm>
          <a:prstGeom prst="roundRect">
            <a:avLst>
              <a:gd name="adj" fmla="val 5128"/>
            </a:avLst>
          </a:prstGeom>
          <a:solidFill>
            <a:srgbClr val="E4F4F4"/>
          </a:solidFill>
          <a:ln w="10478">
            <a:solidFill>
              <a:srgbClr val="C9D6DA"/>
            </a:solidFill>
            <a:prstDash val="solid"/>
          </a:ln>
        </p:spPr>
      </p:sp>
      <p:sp>
        <p:nvSpPr>
          <p:cNvPr id="21" name="v16-s5-infineon-top">
            <a:extLst>
              <a:ext uri="{FF2B5EF4-FFF2-40B4-BE49-F238E27FC236}">
                <a16:creationId xmlns:a16="http://schemas.microsoft.com/office/drawing/2014/main" id="{ED1C9827-4943-494D-9A23-9B9D351CC51A}"/>
              </a:ext>
            </a:extLst>
          </p:cNvPr>
          <p:cNvSpPr>
            <a:spLocks noGrp="1"/>
          </p:cNvSpPr>
          <p:nvPr/>
        </p:nvSpPr>
        <p:spPr>
          <a:xfrm>
            <a:off x="514350" y="2209800"/>
            <a:ext cx="2667000" cy="57150"/>
          </a:xfrm>
          <a:prstGeom prst="roundRect">
            <a:avLst>
              <a:gd name="adj" fmla="val 50000"/>
            </a:avLst>
          </a:prstGeom>
          <a:solidFill>
            <a:srgbClr val="087A7A"/>
          </a:solidFill>
          <a:ln w="0">
            <a:noFill/>
            <a:prstDash val="solid"/>
          </a:ln>
        </p:spPr>
      </p:sp>
      <p:sp>
        <p:nvSpPr>
          <p:cNvPr id="22" name="v16-s5-ti-shadow">
            <a:extLst>
              <a:ext uri="{FF2B5EF4-FFF2-40B4-BE49-F238E27FC236}">
                <a16:creationId xmlns:a16="http://schemas.microsoft.com/office/drawing/2014/main" id="{D9994603-33D2-4CDD-BADE-6CA303E010C1}"/>
              </a:ext>
            </a:extLst>
          </p:cNvPr>
          <p:cNvSpPr>
            <a:spLocks noGrp="1"/>
          </p:cNvSpPr>
          <p:nvPr/>
        </p:nvSpPr>
        <p:spPr>
          <a:xfrm>
            <a:off x="542925" y="3952875"/>
            <a:ext cx="2667000" cy="1371600"/>
          </a:xfrm>
          <a:prstGeom prst="roundRect">
            <a:avLst>
              <a:gd name="adj" fmla="val 5556"/>
            </a:avLst>
          </a:prstGeom>
          <a:solidFill>
            <a:srgbClr val="ECF2F4"/>
          </a:solidFill>
          <a:ln w="0">
            <a:noFill/>
            <a:prstDash val="solid"/>
          </a:ln>
        </p:spPr>
      </p:sp>
      <p:sp>
        <p:nvSpPr>
          <p:cNvPr id="23" name="v16-s5-ti">
            <a:extLst>
              <a:ext uri="{FF2B5EF4-FFF2-40B4-BE49-F238E27FC236}">
                <a16:creationId xmlns:a16="http://schemas.microsoft.com/office/drawing/2014/main" id="{C91F7627-D8BF-4E46-85A8-5F3C58D60E10}"/>
              </a:ext>
            </a:extLst>
          </p:cNvPr>
          <p:cNvSpPr>
            <a:spLocks noGrp="1"/>
          </p:cNvSpPr>
          <p:nvPr/>
        </p:nvSpPr>
        <p:spPr>
          <a:xfrm>
            <a:off x="514350" y="3905250"/>
            <a:ext cx="2667000" cy="1371600"/>
          </a:xfrm>
          <a:prstGeom prst="roundRect">
            <a:avLst>
              <a:gd name="adj" fmla="val 5556"/>
            </a:avLst>
          </a:prstGeom>
          <a:solidFill>
            <a:srgbClr val="E4F4F4"/>
          </a:solidFill>
          <a:ln w="10478">
            <a:solidFill>
              <a:srgbClr val="C9D6DA"/>
            </a:solidFill>
            <a:prstDash val="solid"/>
          </a:ln>
        </p:spPr>
      </p:sp>
      <p:sp>
        <p:nvSpPr>
          <p:cNvPr id="24" name="v16-s5-ti-top">
            <a:extLst>
              <a:ext uri="{FF2B5EF4-FFF2-40B4-BE49-F238E27FC236}">
                <a16:creationId xmlns:a16="http://schemas.microsoft.com/office/drawing/2014/main" id="{BAEC8CB5-C113-4FFD-95F9-4920A8E21E15}"/>
              </a:ext>
            </a:extLst>
          </p:cNvPr>
          <p:cNvSpPr>
            <a:spLocks noGrp="1"/>
          </p:cNvSpPr>
          <p:nvPr/>
        </p:nvSpPr>
        <p:spPr>
          <a:xfrm>
            <a:off x="514350" y="3905250"/>
            <a:ext cx="2667000" cy="57150"/>
          </a:xfrm>
          <a:prstGeom prst="roundRect">
            <a:avLst>
              <a:gd name="adj" fmla="val 50000"/>
            </a:avLst>
          </a:prstGeom>
          <a:solidFill>
            <a:srgbClr val="087A7A"/>
          </a:solidFill>
          <a:ln w="0">
            <a:noFill/>
            <a:prstDash val="solid"/>
          </a:ln>
        </p:spPr>
      </p:sp>
      <p:sp>
        <p:nvSpPr>
          <p:cNvPr id="25" name="v16-s5-state-shadow">
            <a:extLst>
              <a:ext uri="{FF2B5EF4-FFF2-40B4-BE49-F238E27FC236}">
                <a16:creationId xmlns:a16="http://schemas.microsoft.com/office/drawing/2014/main" id="{FECAF564-F501-4BAE-8DAC-55226DDD9BD8}"/>
              </a:ext>
            </a:extLst>
          </p:cNvPr>
          <p:cNvSpPr>
            <a:spLocks noGrp="1"/>
          </p:cNvSpPr>
          <p:nvPr/>
        </p:nvSpPr>
        <p:spPr>
          <a:xfrm>
            <a:off x="4029075" y="2695575"/>
            <a:ext cx="2857500" cy="2133600"/>
          </a:xfrm>
          <a:prstGeom prst="roundRect">
            <a:avLst>
              <a:gd name="adj" fmla="val 3571"/>
            </a:avLst>
          </a:prstGeom>
          <a:solidFill>
            <a:srgbClr val="04131E"/>
          </a:solidFill>
          <a:ln w="0">
            <a:noFill/>
            <a:prstDash val="solid"/>
          </a:ln>
        </p:spPr>
      </p:sp>
      <p:sp>
        <p:nvSpPr>
          <p:cNvPr id="26" name="v16-s5-state">
            <a:extLst>
              <a:ext uri="{FF2B5EF4-FFF2-40B4-BE49-F238E27FC236}">
                <a16:creationId xmlns:a16="http://schemas.microsoft.com/office/drawing/2014/main" id="{2D9664CE-5275-45E1-94AE-72B51B141976}"/>
              </a:ext>
            </a:extLst>
          </p:cNvPr>
          <p:cNvSpPr>
            <a:spLocks noGrp="1"/>
          </p:cNvSpPr>
          <p:nvPr/>
        </p:nvSpPr>
        <p:spPr>
          <a:xfrm>
            <a:off x="4000500" y="2647950"/>
            <a:ext cx="2857500" cy="2133600"/>
          </a:xfrm>
          <a:prstGeom prst="roundRect">
            <a:avLst>
              <a:gd name="adj" fmla="val 3571"/>
            </a:avLst>
          </a:prstGeom>
          <a:solidFill>
            <a:srgbClr val="061B29"/>
          </a:solidFill>
          <a:ln w="0">
            <a:noFill/>
            <a:prstDash val="solid"/>
          </a:ln>
        </p:spPr>
      </p:sp>
      <p:sp>
        <p:nvSpPr>
          <p:cNvPr id="27" name="v16-s5-state-top">
            <a:extLst>
              <a:ext uri="{FF2B5EF4-FFF2-40B4-BE49-F238E27FC236}">
                <a16:creationId xmlns:a16="http://schemas.microsoft.com/office/drawing/2014/main" id="{AE6F7DF6-C1E1-4669-AC2E-062A127E7C3F}"/>
              </a:ext>
            </a:extLst>
          </p:cNvPr>
          <p:cNvSpPr>
            <a:spLocks noGrp="1"/>
          </p:cNvSpPr>
          <p:nvPr/>
        </p:nvSpPr>
        <p:spPr>
          <a:xfrm>
            <a:off x="4000500" y="2647950"/>
            <a:ext cx="2857500" cy="57150"/>
          </a:xfrm>
          <a:prstGeom prst="roundRect">
            <a:avLst>
              <a:gd name="adj" fmla="val 50000"/>
            </a:avLst>
          </a:prstGeom>
          <a:solidFill>
            <a:srgbClr val="71ECE3"/>
          </a:solidFill>
          <a:ln w="0">
            <a:noFill/>
            <a:prstDash val="solid"/>
          </a:ln>
        </p:spPr>
      </p:sp>
      <p:sp>
        <p:nvSpPr>
          <p:cNvPr id="28" name="v16-s5-fit-shadow">
            <a:extLst>
              <a:ext uri="{FF2B5EF4-FFF2-40B4-BE49-F238E27FC236}">
                <a16:creationId xmlns:a16="http://schemas.microsoft.com/office/drawing/2014/main" id="{19293775-8DD1-40B6-8738-376A7393CF01}"/>
              </a:ext>
            </a:extLst>
          </p:cNvPr>
          <p:cNvSpPr>
            <a:spLocks noGrp="1"/>
          </p:cNvSpPr>
          <p:nvPr/>
        </p:nvSpPr>
        <p:spPr>
          <a:xfrm>
            <a:off x="7705725" y="2257425"/>
            <a:ext cx="3657600" cy="3067050"/>
          </a:xfrm>
          <a:prstGeom prst="roundRect">
            <a:avLst>
              <a:gd name="adj" fmla="val 2484"/>
            </a:avLst>
          </a:prstGeom>
          <a:solidFill>
            <a:srgbClr val="ECF2F4"/>
          </a:solidFill>
          <a:ln w="0">
            <a:noFill/>
            <a:prstDash val="solid"/>
          </a:ln>
        </p:spPr>
      </p:sp>
      <p:sp>
        <p:nvSpPr>
          <p:cNvPr id="29" name="v16-s5-fit">
            <a:extLst>
              <a:ext uri="{FF2B5EF4-FFF2-40B4-BE49-F238E27FC236}">
                <a16:creationId xmlns:a16="http://schemas.microsoft.com/office/drawing/2014/main" id="{4F2EC676-187F-4E42-A328-351C2C233E3A}"/>
              </a:ext>
            </a:extLst>
          </p:cNvPr>
          <p:cNvSpPr>
            <a:spLocks noGrp="1"/>
          </p:cNvSpPr>
          <p:nvPr/>
        </p:nvSpPr>
        <p:spPr>
          <a:xfrm>
            <a:off x="7677150" y="2209800"/>
            <a:ext cx="3657600" cy="3067050"/>
          </a:xfrm>
          <a:prstGeom prst="roundRect">
            <a:avLst>
              <a:gd name="adj" fmla="val 2484"/>
            </a:avLst>
          </a:prstGeom>
          <a:solidFill>
            <a:srgbClr val="E9F4EF"/>
          </a:solidFill>
          <a:ln w="10478">
            <a:solidFill>
              <a:srgbClr val="C9D6DA"/>
            </a:solidFill>
            <a:prstDash val="solid"/>
          </a:ln>
        </p:spPr>
      </p:sp>
      <p:sp>
        <p:nvSpPr>
          <p:cNvPr id="30" name="v16-s5-fit-top">
            <a:extLst>
              <a:ext uri="{FF2B5EF4-FFF2-40B4-BE49-F238E27FC236}">
                <a16:creationId xmlns:a16="http://schemas.microsoft.com/office/drawing/2014/main" id="{F1E9F3FC-70A6-4F80-8133-144EB2D12EA3}"/>
              </a:ext>
            </a:extLst>
          </p:cNvPr>
          <p:cNvSpPr>
            <a:spLocks noGrp="1"/>
          </p:cNvSpPr>
          <p:nvPr/>
        </p:nvSpPr>
        <p:spPr>
          <a:xfrm>
            <a:off x="7677150" y="2209800"/>
            <a:ext cx="3657600" cy="57150"/>
          </a:xfrm>
          <a:prstGeom prst="roundRect">
            <a:avLst>
              <a:gd name="adj" fmla="val 50000"/>
            </a:avLst>
          </a:prstGeom>
          <a:solidFill>
            <a:srgbClr val="176B5C"/>
          </a:solidFill>
          <a:ln w="0">
            <a:noFill/>
            <a:prstDash val="solid"/>
          </a:ln>
        </p:spPr>
      </p:sp>
      <p:cxnSp>
        <p:nvCxnSpPr>
          <p:cNvPr id="78" name="接點: 肘形 77"/>
          <p:cNvCxnSpPr>
            <a:stCxn id="20" idx="3"/>
            <a:endCxn id="26" idx="1"/>
          </p:cNvCxnSpPr>
          <p:nvPr/>
        </p:nvCxnSpPr>
        <p:spPr>
          <a:xfrm>
            <a:off x="3181350" y="2952750"/>
            <a:ext cx="819150" cy="762000"/>
          </a:xfrm>
          <a:prstGeom prst="bentConnector3">
            <a:avLst>
              <a:gd name="adj1" fmla="val 50000"/>
            </a:avLst>
          </a:prstGeom>
          <a:ln w="19050" cap="rnd">
            <a:solidFill>
              <a:srgbClr val="087A7A"/>
            </a:solidFill>
            <a:prstDash val="solid"/>
            <a:round/>
            <a:tailEnd type="arrow" w="sm" len="sm"/>
          </a:ln>
        </p:spPr>
      </p:cxnSp>
      <p:cxnSp>
        <p:nvCxnSpPr>
          <p:cNvPr id="79" name="接點: 肘形 78"/>
          <p:cNvCxnSpPr>
            <a:stCxn id="23" idx="3"/>
            <a:endCxn id="26" idx="1"/>
          </p:cNvCxnSpPr>
          <p:nvPr/>
        </p:nvCxnSpPr>
        <p:spPr>
          <a:xfrm flipV="1">
            <a:off x="3181350" y="3714750"/>
            <a:ext cx="819150" cy="876300"/>
          </a:xfrm>
          <a:prstGeom prst="bentConnector3">
            <a:avLst>
              <a:gd name="adj1" fmla="val 50000"/>
            </a:avLst>
          </a:prstGeom>
          <a:ln w="19050" cap="rnd">
            <a:solidFill>
              <a:srgbClr val="087A7A"/>
            </a:solidFill>
            <a:prstDash val="solid"/>
            <a:round/>
            <a:tailEnd type="arrow" w="sm" len="sm"/>
          </a:ln>
        </p:spPr>
      </p:cxnSp>
      <p:cxnSp>
        <p:nvCxnSpPr>
          <p:cNvPr id="80" name="直線單箭頭接點 79"/>
          <p:cNvCxnSpPr>
            <a:stCxn id="26" idx="3"/>
            <a:endCxn id="29" idx="1"/>
          </p:cNvCxnSpPr>
          <p:nvPr/>
        </p:nvCxnSpPr>
        <p:spPr>
          <a:xfrm>
            <a:off x="6858000" y="3714750"/>
            <a:ext cx="819150" cy="28575"/>
          </a:xfrm>
          <a:prstGeom prst="straightConnector1">
            <a:avLst/>
          </a:prstGeom>
          <a:ln w="20955" cap="rnd">
            <a:solidFill>
              <a:srgbClr val="2B9D7A"/>
            </a:solidFill>
            <a:prstDash val="dash"/>
            <a:round/>
            <a:tailEnd type="arrow" w="sm" len="sm"/>
          </a:ln>
        </p:spPr>
      </p:cxnSp>
      <p:sp>
        <p:nvSpPr>
          <p:cNvPr id="34" name="v16-s5-infineon-eyebrow">
            <a:extLst>
              <a:ext uri="{FF2B5EF4-FFF2-40B4-BE49-F238E27FC236}">
                <a16:creationId xmlns:a16="http://schemas.microsoft.com/office/drawing/2014/main" id="{92BA0395-9F2E-40E0-99B1-DE6D2BCF36FA}"/>
              </a:ext>
            </a:extLst>
          </p:cNvPr>
          <p:cNvSpPr>
            <a:spLocks noGrp="1"/>
          </p:cNvSpPr>
          <p:nvPr/>
        </p:nvSpPr>
        <p:spPr>
          <a:xfrm>
            <a:off x="676275" y="2352675"/>
            <a:ext cx="23431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PUBLIC PRODUCT PROOF</a:t>
            </a:r>
          </a:p>
        </p:txBody>
      </p:sp>
      <p:sp>
        <p:nvSpPr>
          <p:cNvPr id="35" name="v16-s5-infineon-title">
            <a:extLst>
              <a:ext uri="{FF2B5EF4-FFF2-40B4-BE49-F238E27FC236}">
                <a16:creationId xmlns:a16="http://schemas.microsoft.com/office/drawing/2014/main" id="{DEBE8AEB-1F26-45E1-94B9-FAB33DC49470}"/>
              </a:ext>
            </a:extLst>
          </p:cNvPr>
          <p:cNvSpPr>
            <a:spLocks noGrp="1"/>
          </p:cNvSpPr>
          <p:nvPr/>
        </p:nvSpPr>
        <p:spPr>
          <a:xfrm>
            <a:off x="676275" y="2571750"/>
            <a:ext cx="2343150" cy="476250"/>
          </a:xfrm>
          <a:prstGeom prst="rect">
            <a:avLst/>
          </a:prstGeom>
          <a:noFill/>
          <a:ln w="0">
            <a:noFill/>
            <a:prstDash val="solid"/>
          </a:ln>
        </p:spPr>
        <p:txBody>
          <a:bodyPr wrap="square" lIns="0" tIns="0" rIns="0" bIns="0" anchor="t">
            <a:noAutofit/>
          </a:bodyPr>
          <a:lstStyle/>
          <a:p>
            <a:pPr algn="l">
              <a:lnSpc>
                <a:spcPct val="98000"/>
              </a:lnSpc>
              <a:buNone/>
              <a:defRPr sz="1650" b="1">
                <a:solidFill>
                  <a:srgbClr val="0A2434"/>
                </a:solidFill>
                <a:latin typeface="Arial"/>
                <a:ea typeface="Arial"/>
                <a:cs typeface="Arial"/>
              </a:defRPr>
            </a:pPr>
            <a:r>
              <a:rPr sz="1650" b="1">
                <a:solidFill>
                  <a:srgbClr val="0A2434"/>
                </a:solidFill>
                <a:latin typeface="Arial"/>
                <a:ea typeface="Arial"/>
                <a:cs typeface="Arial"/>
              </a:rPr>
              <a:t>INFINEON</a:t>
            </a:r>
          </a:p>
          <a:p>
            <a:pPr algn="l">
              <a:lnSpc>
                <a:spcPct val="98000"/>
              </a:lnSpc>
              <a:buNone/>
              <a:defRPr sz="1650" b="1">
                <a:solidFill>
                  <a:srgbClr val="0A2434"/>
                </a:solidFill>
                <a:latin typeface="Arial"/>
                <a:ea typeface="Arial"/>
                <a:cs typeface="Arial"/>
              </a:defRPr>
            </a:pPr>
            <a:r>
              <a:rPr sz="1650" b="1">
                <a:solidFill>
                  <a:srgbClr val="0A2434"/>
                </a:solidFill>
                <a:latin typeface="Arial"/>
                <a:ea typeface="Arial"/>
                <a:cs typeface="Arial"/>
              </a:rPr>
              <a:t>XDPE1C284A</a:t>
            </a:r>
          </a:p>
        </p:txBody>
      </p:sp>
      <p:sp>
        <p:nvSpPr>
          <p:cNvPr id="36" name="v16-s5-infineon-body">
            <a:extLst>
              <a:ext uri="{FF2B5EF4-FFF2-40B4-BE49-F238E27FC236}">
                <a16:creationId xmlns:a16="http://schemas.microsoft.com/office/drawing/2014/main" id="{AB9EBF95-D0C1-4302-A38D-BE22D370EE6A}"/>
              </a:ext>
            </a:extLst>
          </p:cNvPr>
          <p:cNvSpPr>
            <a:spLocks noGrp="1"/>
          </p:cNvSpPr>
          <p:nvPr/>
        </p:nvSpPr>
        <p:spPr>
          <a:xfrm>
            <a:off x="676275" y="3095625"/>
            <a:ext cx="2343150" cy="466725"/>
          </a:xfrm>
          <a:prstGeom prst="rect">
            <a:avLst/>
          </a:prstGeom>
          <a:noFill/>
          <a:ln w="0">
            <a:noFill/>
            <a:prstDash val="solid"/>
          </a:ln>
        </p:spPr>
        <p:txBody>
          <a:bodyPr wrap="square" lIns="0" tIns="0" rIns="0" bIns="0" anchor="t">
            <a:noAutofit/>
          </a:bodyPr>
          <a:lstStyle/>
          <a:p>
            <a:pPr algn="l">
              <a:lnSpc>
                <a:spcPct val="105000"/>
              </a:lnSpc>
              <a:buNone/>
              <a:defRPr sz="1420" b="0">
                <a:solidFill>
                  <a:srgbClr val="385365"/>
                </a:solidFill>
                <a:latin typeface="Arial"/>
                <a:ea typeface="Arial"/>
                <a:cs typeface="Arial"/>
              </a:defRPr>
            </a:pPr>
            <a:r>
              <a:rPr sz="1420" b="0">
                <a:solidFill>
                  <a:srgbClr val="385365"/>
                </a:solidFill>
                <a:latin typeface="Arial"/>
                <a:ea typeface="Arial"/>
                <a:cs typeface="Arial"/>
              </a:rPr>
              <a:t>AI / server power control</a:t>
            </a:r>
          </a:p>
          <a:p>
            <a:pPr algn="l">
              <a:lnSpc>
                <a:spcPct val="105000"/>
              </a:lnSpc>
              <a:buNone/>
              <a:defRPr sz="1420" b="0">
                <a:solidFill>
                  <a:srgbClr val="385365"/>
                </a:solidFill>
                <a:latin typeface="Arial"/>
                <a:ea typeface="Arial"/>
                <a:cs typeface="Arial"/>
              </a:defRPr>
            </a:pPr>
            <a:r>
              <a:rPr sz="1420" b="0">
                <a:solidFill>
                  <a:srgbClr val="385365"/>
                </a:solidFill>
                <a:latin typeface="Arial"/>
                <a:ea typeface="Arial"/>
                <a:cs typeface="Arial"/>
              </a:rPr>
              <a:t>Internal NVM</a:t>
            </a:r>
          </a:p>
        </p:txBody>
      </p:sp>
      <p:sp>
        <p:nvSpPr>
          <p:cNvPr id="37" name="v16-s5-ti-eyebrow">
            <a:extLst>
              <a:ext uri="{FF2B5EF4-FFF2-40B4-BE49-F238E27FC236}">
                <a16:creationId xmlns:a16="http://schemas.microsoft.com/office/drawing/2014/main" id="{D1051F03-93FD-41A4-ABB9-D188EC3254FF}"/>
              </a:ext>
            </a:extLst>
          </p:cNvPr>
          <p:cNvSpPr>
            <a:spLocks noGrp="1"/>
          </p:cNvSpPr>
          <p:nvPr/>
        </p:nvSpPr>
        <p:spPr>
          <a:xfrm>
            <a:off x="676275" y="4048125"/>
            <a:ext cx="23431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PUBLIC PRODUCT PROOF</a:t>
            </a:r>
          </a:p>
        </p:txBody>
      </p:sp>
      <p:sp>
        <p:nvSpPr>
          <p:cNvPr id="38" name="v16-s5-ti-title">
            <a:extLst>
              <a:ext uri="{FF2B5EF4-FFF2-40B4-BE49-F238E27FC236}">
                <a16:creationId xmlns:a16="http://schemas.microsoft.com/office/drawing/2014/main" id="{5DD8C713-DE8B-45E0-9255-C32AA2085A97}"/>
              </a:ext>
            </a:extLst>
          </p:cNvPr>
          <p:cNvSpPr>
            <a:spLocks noGrp="1"/>
          </p:cNvSpPr>
          <p:nvPr/>
        </p:nvSpPr>
        <p:spPr>
          <a:xfrm>
            <a:off x="676275" y="4267200"/>
            <a:ext cx="2343150" cy="257175"/>
          </a:xfrm>
          <a:prstGeom prst="rect">
            <a:avLst/>
          </a:prstGeom>
          <a:noFill/>
          <a:ln w="0">
            <a:noFill/>
            <a:prstDash val="solid"/>
          </a:ln>
        </p:spPr>
        <p:txBody>
          <a:bodyPr wrap="square" lIns="0" tIns="0" rIns="0" bIns="0" anchor="t">
            <a:noAutofit/>
          </a:bodyPr>
          <a:lstStyle/>
          <a:p>
            <a:pPr algn="l">
              <a:lnSpc>
                <a:spcPct val="98000"/>
              </a:lnSpc>
              <a:buNone/>
              <a:defRPr sz="1650" b="1">
                <a:solidFill>
                  <a:srgbClr val="0A2434"/>
                </a:solidFill>
                <a:latin typeface="Arial"/>
                <a:ea typeface="Arial"/>
                <a:cs typeface="Arial"/>
              </a:defRPr>
            </a:pPr>
            <a:r>
              <a:rPr sz="1650" b="1">
                <a:solidFill>
                  <a:srgbClr val="0A2434"/>
                </a:solidFill>
                <a:latin typeface="Arial"/>
                <a:ea typeface="Arial"/>
                <a:cs typeface="Arial"/>
              </a:rPr>
              <a:t>TI TPS536C9T</a:t>
            </a:r>
          </a:p>
        </p:txBody>
      </p:sp>
      <p:sp>
        <p:nvSpPr>
          <p:cNvPr id="39" name="v16-s5-ti-body">
            <a:extLst>
              <a:ext uri="{FF2B5EF4-FFF2-40B4-BE49-F238E27FC236}">
                <a16:creationId xmlns:a16="http://schemas.microsoft.com/office/drawing/2014/main" id="{FE8BB669-7FB1-4387-B61D-FDCE5A7B8AF0}"/>
              </a:ext>
            </a:extLst>
          </p:cNvPr>
          <p:cNvSpPr>
            <a:spLocks noGrp="1"/>
          </p:cNvSpPr>
          <p:nvPr/>
        </p:nvSpPr>
        <p:spPr>
          <a:xfrm>
            <a:off x="676275" y="4572000"/>
            <a:ext cx="2343150" cy="571500"/>
          </a:xfrm>
          <a:prstGeom prst="rect">
            <a:avLst/>
          </a:prstGeom>
          <a:noFill/>
          <a:ln w="0">
            <a:noFill/>
            <a:prstDash val="solid"/>
          </a:ln>
        </p:spPr>
        <p:txBody>
          <a:bodyPr wrap="square" lIns="0" tIns="0" rIns="0" bIns="0" anchor="t">
            <a:noAutofit/>
          </a:bodyPr>
          <a:lstStyle/>
          <a:p>
            <a:pPr algn="l">
              <a:lnSpc>
                <a:spcPct val="105000"/>
              </a:lnSpc>
              <a:buNone/>
              <a:defRPr sz="1420" b="0">
                <a:solidFill>
                  <a:srgbClr val="385365"/>
                </a:solidFill>
                <a:latin typeface="Arial"/>
                <a:ea typeface="Arial"/>
                <a:cs typeface="Arial"/>
              </a:defRPr>
            </a:pPr>
            <a:r>
              <a:rPr sz="1420" b="0">
                <a:solidFill>
                  <a:srgbClr val="385365"/>
                </a:solidFill>
                <a:latin typeface="Arial"/>
                <a:ea typeface="Arial"/>
                <a:cs typeface="Arial"/>
              </a:rPr>
              <a:t>Built-in NVM · defaults</a:t>
            </a:r>
          </a:p>
          <a:p>
            <a:pPr algn="l">
              <a:lnSpc>
                <a:spcPct val="105000"/>
              </a:lnSpc>
              <a:buNone/>
              <a:defRPr sz="1420" b="0">
                <a:solidFill>
                  <a:srgbClr val="385365"/>
                </a:solidFill>
                <a:latin typeface="Arial"/>
                <a:ea typeface="Arial"/>
                <a:cs typeface="Arial"/>
              </a:defRPr>
            </a:pPr>
            <a:r>
              <a:rPr sz="1420" b="0">
                <a:solidFill>
                  <a:srgbClr val="385365"/>
                </a:solidFill>
                <a:latin typeface="Arial"/>
                <a:ea typeface="Arial"/>
                <a:cs typeface="Arial"/>
              </a:rPr>
              <a:t>Fault status · per-phase calibration</a:t>
            </a:r>
          </a:p>
        </p:txBody>
      </p:sp>
      <p:sp>
        <p:nvSpPr>
          <p:cNvPr id="40" name="v16-s5-state-eyebrow">
            <a:extLst>
              <a:ext uri="{FF2B5EF4-FFF2-40B4-BE49-F238E27FC236}">
                <a16:creationId xmlns:a16="http://schemas.microsoft.com/office/drawing/2014/main" id="{0A91220F-8828-4C69-9AE0-B33E7890FBF5}"/>
              </a:ext>
            </a:extLst>
          </p:cNvPr>
          <p:cNvSpPr>
            <a:spLocks noGrp="1"/>
          </p:cNvSpPr>
          <p:nvPr/>
        </p:nvSpPr>
        <p:spPr>
          <a:xfrm>
            <a:off x="4162425" y="2790825"/>
            <a:ext cx="2533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940" b="1">
                <a:solidFill>
                  <a:srgbClr val="71ECE3"/>
                </a:solidFill>
                <a:latin typeface="Consolas"/>
                <a:ea typeface="Consolas"/>
                <a:cs typeface="Consolas"/>
              </a:rPr>
              <a:t>STATE PARTITION</a:t>
            </a:r>
          </a:p>
        </p:txBody>
      </p:sp>
      <p:sp>
        <p:nvSpPr>
          <p:cNvPr id="41" name="v16-s5-state-title">
            <a:extLst>
              <a:ext uri="{FF2B5EF4-FFF2-40B4-BE49-F238E27FC236}">
                <a16:creationId xmlns:a16="http://schemas.microsoft.com/office/drawing/2014/main" id="{2186E640-DB72-4106-B1CE-557A0B45D7FE}"/>
              </a:ext>
            </a:extLst>
          </p:cNvPr>
          <p:cNvSpPr>
            <a:spLocks noGrp="1"/>
          </p:cNvSpPr>
          <p:nvPr/>
        </p:nvSpPr>
        <p:spPr>
          <a:xfrm>
            <a:off x="4162425" y="3009900"/>
            <a:ext cx="2533650" cy="295275"/>
          </a:xfrm>
          <a:prstGeom prst="rect">
            <a:avLst/>
          </a:prstGeom>
          <a:noFill/>
          <a:ln w="0">
            <a:noFill/>
            <a:prstDash val="solid"/>
          </a:ln>
        </p:spPr>
        <p:txBody>
          <a:bodyPr wrap="square" lIns="0" tIns="0" rIns="0" bIns="0" anchor="t">
            <a:noAutofit/>
          </a:bodyPr>
          <a:lstStyle/>
          <a:p>
            <a:pPr algn="l">
              <a:lnSpc>
                <a:spcPct val="98000"/>
              </a:lnSpc>
              <a:buNone/>
              <a:defRPr sz="1850" b="1">
                <a:solidFill>
                  <a:srgbClr val="FFFFFF"/>
                </a:solidFill>
                <a:latin typeface="Arial"/>
                <a:ea typeface="Arial"/>
                <a:cs typeface="Arial"/>
              </a:defRPr>
            </a:pPr>
            <a:r>
              <a:rPr sz="1850" b="1">
                <a:solidFill>
                  <a:srgbClr val="FFFFFF"/>
                </a:solidFill>
                <a:latin typeface="Arial"/>
                <a:ea typeface="Arial"/>
                <a:cs typeface="Arial"/>
              </a:rPr>
              <a:t>PERSISTENT STATE</a:t>
            </a:r>
          </a:p>
        </p:txBody>
      </p:sp>
      <p:sp>
        <p:nvSpPr>
          <p:cNvPr id="42" name="v16-s5-state-body">
            <a:extLst>
              <a:ext uri="{FF2B5EF4-FFF2-40B4-BE49-F238E27FC236}">
                <a16:creationId xmlns:a16="http://schemas.microsoft.com/office/drawing/2014/main" id="{B1A01F04-FC66-4D89-81CE-937D12A472EE}"/>
              </a:ext>
            </a:extLst>
          </p:cNvPr>
          <p:cNvSpPr>
            <a:spLocks noGrp="1"/>
          </p:cNvSpPr>
          <p:nvPr/>
        </p:nvSpPr>
        <p:spPr>
          <a:xfrm>
            <a:off x="4162425" y="3390900"/>
            <a:ext cx="2533650" cy="1257300"/>
          </a:xfrm>
          <a:prstGeom prst="rect">
            <a:avLst/>
          </a:prstGeom>
          <a:noFill/>
          <a:ln w="0">
            <a:noFill/>
            <a:prstDash val="solid"/>
          </a:ln>
        </p:spPr>
        <p:txBody>
          <a:bodyPr wrap="square" lIns="0" tIns="0" rIns="0" bIns="0" anchor="t">
            <a:noAutofit/>
          </a:bodyPr>
          <a:lstStyle/>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factory trim</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rail policy</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startup sequence</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calibration</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fault / event state</a:t>
            </a:r>
          </a:p>
        </p:txBody>
      </p:sp>
      <p:sp>
        <p:nvSpPr>
          <p:cNvPr id="43" name="v16-s5-fit-eyebrow">
            <a:extLst>
              <a:ext uri="{FF2B5EF4-FFF2-40B4-BE49-F238E27FC236}">
                <a16:creationId xmlns:a16="http://schemas.microsoft.com/office/drawing/2014/main" id="{CE942F71-91CF-45AE-ACDD-48FE68082F6D}"/>
              </a:ext>
            </a:extLst>
          </p:cNvPr>
          <p:cNvSpPr>
            <a:spLocks noGrp="1"/>
          </p:cNvSpPr>
          <p:nvPr/>
        </p:nvSpPr>
        <p:spPr>
          <a:xfrm>
            <a:off x="7839075" y="2352675"/>
            <a:ext cx="33337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ea typeface="Consolas"/>
                <a:cs typeface="Consolas"/>
              </a:rPr>
              <a:t>SYNOPSYS PRODUCT-FIT BRIEF</a:t>
            </a:r>
          </a:p>
        </p:txBody>
      </p:sp>
      <p:sp>
        <p:nvSpPr>
          <p:cNvPr id="44" name="v16-s5-fit-title">
            <a:extLst>
              <a:ext uri="{FF2B5EF4-FFF2-40B4-BE49-F238E27FC236}">
                <a16:creationId xmlns:a16="http://schemas.microsoft.com/office/drawing/2014/main" id="{E669CE5D-983B-41BE-81CF-AF0A9A41454B}"/>
              </a:ext>
            </a:extLst>
          </p:cNvPr>
          <p:cNvSpPr>
            <a:spLocks noGrp="1"/>
          </p:cNvSpPr>
          <p:nvPr/>
        </p:nvSpPr>
        <p:spPr>
          <a:xfrm>
            <a:off x="7839075" y="2571750"/>
            <a:ext cx="3333750" cy="304800"/>
          </a:xfrm>
          <a:prstGeom prst="rect">
            <a:avLst/>
          </a:prstGeom>
          <a:noFill/>
          <a:ln w="0">
            <a:noFill/>
            <a:prstDash val="solid"/>
          </a:ln>
        </p:spPr>
        <p:txBody>
          <a:bodyPr wrap="square" lIns="0" tIns="0" rIns="0" bIns="0" anchor="t">
            <a:noAutofit/>
          </a:bodyPr>
          <a:lstStyle/>
          <a:p>
            <a:pPr algn="l">
              <a:lnSpc>
                <a:spcPct val="98000"/>
              </a:lnSpc>
              <a:buNone/>
              <a:defRPr sz="2000" b="1">
                <a:solidFill>
                  <a:srgbClr val="0A2434"/>
                </a:solidFill>
                <a:latin typeface="Arial"/>
                <a:ea typeface="Arial"/>
                <a:cs typeface="Arial"/>
              </a:defRPr>
            </a:pPr>
            <a:r>
              <a:rPr sz="2000" b="1">
                <a:solidFill>
                  <a:srgbClr val="0A2434"/>
                </a:solidFill>
                <a:latin typeface="Arial"/>
                <a:ea typeface="Arial"/>
                <a:cs typeface="Arial"/>
              </a:rPr>
              <a:t>Partition by write behavior</a:t>
            </a:r>
          </a:p>
        </p:txBody>
      </p:sp>
      <p:sp>
        <p:nvSpPr>
          <p:cNvPr id="45" name="v16-s5-fit-body">
            <a:extLst>
              <a:ext uri="{FF2B5EF4-FFF2-40B4-BE49-F238E27FC236}">
                <a16:creationId xmlns:a16="http://schemas.microsoft.com/office/drawing/2014/main" id="{37329036-E5DB-4D53-9781-14F7F5CC2B3C}"/>
              </a:ext>
            </a:extLst>
          </p:cNvPr>
          <p:cNvSpPr>
            <a:spLocks noGrp="1"/>
          </p:cNvSpPr>
          <p:nvPr/>
        </p:nvSpPr>
        <p:spPr>
          <a:xfrm>
            <a:off x="7839075" y="2962275"/>
            <a:ext cx="3333750" cy="2162175"/>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ea typeface="Arial"/>
                <a:cs typeface="Arial"/>
              </a:rPr>
              <a:t>OTP · fixed trim / immutable identity</a:t>
            </a:r>
          </a:p>
          <a:p>
            <a:endParaRPr sz="1480" b="0">
              <a:solidFill>
                <a:srgbClr val="385365"/>
              </a:solidFill>
              <a:latin typeface="Arial"/>
              <a:ea typeface="Arial"/>
              <a:cs typeface="Arial"/>
            </a:endParaRPr>
          </a:p>
          <a:p>
            <a:pPr algn="l">
              <a:lnSpc>
                <a:spcPct val="105000"/>
              </a:lnSpc>
              <a:buNone/>
              <a:defRPr sz="1480" b="0">
                <a:solidFill>
                  <a:srgbClr val="385365"/>
                </a:solidFill>
                <a:latin typeface="Arial"/>
                <a:ea typeface="Arial"/>
                <a:cs typeface="Arial"/>
              </a:defRPr>
            </a:pPr>
            <a:r>
              <a:rPr sz="1480" b="0">
                <a:solidFill>
                  <a:srgbClr val="385365"/>
                </a:solidFill>
                <a:latin typeface="Arial"/>
                <a:ea typeface="Arial"/>
                <a:cs typeface="Arial"/>
              </a:rPr>
              <a:t>MTP · bounded policy / calibration</a:t>
            </a:r>
          </a:p>
          <a:p>
            <a:endParaRPr sz="1480" b="0">
              <a:solidFill>
                <a:srgbClr val="385365"/>
              </a:solidFill>
              <a:latin typeface="Arial"/>
              <a:ea typeface="Arial"/>
              <a:cs typeface="Arial"/>
            </a:endParaRPr>
          </a:p>
          <a:p>
            <a:pPr algn="l">
              <a:lnSpc>
                <a:spcPct val="105000"/>
              </a:lnSpc>
              <a:buNone/>
              <a:defRPr sz="1480" b="0">
                <a:solidFill>
                  <a:srgbClr val="385365"/>
                </a:solidFill>
                <a:latin typeface="Arial"/>
                <a:ea typeface="Arial"/>
                <a:cs typeface="Arial"/>
              </a:defRPr>
            </a:pPr>
            <a:r>
              <a:rPr sz="1480" b="0">
                <a:solidFill>
                  <a:srgbClr val="385365"/>
                </a:solidFill>
                <a:latin typeface="Arial"/>
                <a:ea typeface="Arial"/>
                <a:cs typeface="Arial"/>
              </a:rPr>
              <a:t>ENDURANCE · event-log write budget</a:t>
            </a:r>
          </a:p>
          <a:p>
            <a:endParaRPr sz="1480" b="0">
              <a:solidFill>
                <a:srgbClr val="385365"/>
              </a:solidFill>
              <a:latin typeface="Arial"/>
              <a:ea typeface="Arial"/>
              <a:cs typeface="Arial"/>
            </a:endParaRPr>
          </a:p>
          <a:p>
            <a:pPr algn="l">
              <a:lnSpc>
                <a:spcPct val="105000"/>
              </a:lnSpc>
              <a:buNone/>
              <a:defRPr sz="1480" b="0">
                <a:solidFill>
                  <a:srgbClr val="385365"/>
                </a:solidFill>
                <a:latin typeface="Arial"/>
                <a:ea typeface="Arial"/>
                <a:cs typeface="Arial"/>
              </a:defRPr>
            </a:pPr>
            <a:r>
              <a:rPr sz="1480" b="0">
                <a:solidFill>
                  <a:srgbClr val="385365"/>
                </a:solidFill>
                <a:latin typeface="Arial"/>
                <a:ea typeface="Arial"/>
                <a:cs typeface="Arial"/>
              </a:rPr>
              <a:t>CLOSE · node / I/O / supply / interface</a:t>
            </a:r>
          </a:p>
        </p:txBody>
      </p:sp>
      <p:sp>
        <p:nvSpPr>
          <p:cNvPr id="46" name="v16-s5-why">
            <a:extLst>
              <a:ext uri="{FF2B5EF4-FFF2-40B4-BE49-F238E27FC236}">
                <a16:creationId xmlns:a16="http://schemas.microsoft.com/office/drawing/2014/main" id="{B89B9B9E-7A4D-4190-BD82-85056C8E3BC4}"/>
              </a:ext>
            </a:extLst>
          </p:cNvPr>
          <p:cNvSpPr>
            <a:spLocks noGrp="1"/>
          </p:cNvSpPr>
          <p:nvPr/>
        </p:nvSpPr>
        <p:spPr>
          <a:xfrm>
            <a:off x="514350" y="5581650"/>
            <a:ext cx="10820400" cy="552450"/>
          </a:xfrm>
          <a:prstGeom prst="roundRect">
            <a:avLst>
              <a:gd name="adj" fmla="val 13793"/>
            </a:avLst>
          </a:prstGeom>
          <a:solidFill>
            <a:srgbClr val="061B29"/>
          </a:solidFill>
          <a:ln w="0">
            <a:noFill/>
            <a:prstDash val="solid"/>
          </a:ln>
        </p:spPr>
      </p:sp>
      <p:sp>
        <p:nvSpPr>
          <p:cNvPr id="47" name="v16-s5-why-text">
            <a:extLst>
              <a:ext uri="{FF2B5EF4-FFF2-40B4-BE49-F238E27FC236}">
                <a16:creationId xmlns:a16="http://schemas.microsoft.com/office/drawing/2014/main" id="{7969EEC8-D3DD-43B5-A2D8-61E728985D71}"/>
              </a:ext>
            </a:extLst>
          </p:cNvPr>
          <p:cNvSpPr>
            <a:spLocks noGrp="1"/>
          </p:cNvSpPr>
          <p:nvPr/>
        </p:nvSpPr>
        <p:spPr>
          <a:xfrm>
            <a:off x="685800" y="5676900"/>
            <a:ext cx="10477500" cy="381000"/>
          </a:xfrm>
          <a:prstGeom prst="rect">
            <a:avLst/>
          </a:prstGeom>
          <a:noFill/>
          <a:ln w="0">
            <a:noFill/>
            <a:prstDash val="solid"/>
          </a:ln>
        </p:spPr>
        <p:txBody>
          <a:bodyPr wrap="square" lIns="0" tIns="0" rIns="0" bIns="0" anchor="ctr">
            <a:noAutofit/>
          </a:bodyPr>
          <a:lstStyle/>
          <a:p>
            <a:pPr algn="l">
              <a:lnSpc>
                <a:spcPct val="100000"/>
              </a:lnSpc>
              <a:buNone/>
              <a:defRPr sz="1440" b="1">
                <a:solidFill>
                  <a:srgbClr val="FFFFFF"/>
                </a:solidFill>
                <a:latin typeface="Arial"/>
                <a:ea typeface="Arial"/>
                <a:cs typeface="Arial"/>
              </a:defRPr>
            </a:pPr>
            <a:r>
              <a:rPr sz="1440" b="1">
                <a:solidFill>
                  <a:srgbClr val="FFFFFF"/>
                </a:solidFill>
                <a:latin typeface="Arial"/>
                <a:ea typeface="Arial"/>
                <a:cs typeface="Arial"/>
              </a:rPr>
              <a:t>AI specificity comes from the named accelerator-power socket—not from attaching ‘AI’ to generic calibration</a:t>
            </a:r>
          </a:p>
        </p:txBody>
      </p:sp>
    </p:spTree>
    <p:extLst>
      <p:ext uri="{BB962C8B-B14F-4D97-AF65-F5344CB8AC3E}">
        <p14:creationId xmlns:p14="http://schemas.microsoft.com/office/powerpoint/2010/main" val="1927422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61B29"/>
        </a:solidFill>
        <a:effectLst/>
      </p:bgPr>
    </p:bg>
    <p:spTree>
      <p:nvGrpSpPr>
        <p:cNvPr id="1" name=""/>
        <p:cNvGrpSpPr/>
        <p:nvPr/>
      </p:nvGrpSpPr>
      <p:grpSpPr>
        <a:xfrm>
          <a:off x="0" y="0"/>
          <a:ext cx="0" cy="0"/>
          <a:chOff x="0" y="0"/>
          <a:chExt cx="0" cy="0"/>
        </a:xfrm>
      </p:grpSpPr>
      <p:sp>
        <p:nvSpPr>
          <p:cNvPr id="65" name="v16-bg-6">
            <a:extLst>
              <a:ext uri="{FF2B5EF4-FFF2-40B4-BE49-F238E27FC236}">
                <a16:creationId xmlns:a16="http://schemas.microsoft.com/office/drawing/2014/main" id="{E18AD9C4-3EBA-40CF-A24E-ED371FA6998E}"/>
              </a:ext>
            </a:extLst>
          </p:cNvPr>
          <p:cNvSpPr>
            <a:spLocks noGrp="1"/>
          </p:cNvSpPr>
          <p:nvPr/>
        </p:nvSpPr>
        <p:spPr>
          <a:xfrm>
            <a:off x="0" y="0"/>
            <a:ext cx="12192000" cy="6858000"/>
          </a:xfrm>
          <a:prstGeom prst="rect">
            <a:avLst/>
          </a:prstGeom>
          <a:solidFill>
            <a:srgbClr val="F3F7F8"/>
          </a:solidFill>
          <a:ln w="0">
            <a:noFill/>
            <a:prstDash val="solid"/>
          </a:ln>
        </p:spPr>
      </p:sp>
      <p:sp>
        <p:nvSpPr>
          <p:cNvPr id="2" name="v16-accent-6">
            <a:extLst>
              <a:ext uri="{FF2B5EF4-FFF2-40B4-BE49-F238E27FC236}">
                <a16:creationId xmlns:a16="http://schemas.microsoft.com/office/drawing/2014/main" id="{8FE95DA9-3F8E-4E9C-ACFB-E0732237B31B}"/>
              </a:ext>
            </a:extLst>
          </p:cNvPr>
          <p:cNvSpPr>
            <a:spLocks noGrp="1"/>
          </p:cNvSpPr>
          <p:nvPr/>
        </p:nvSpPr>
        <p:spPr>
          <a:xfrm>
            <a:off x="0" y="0"/>
            <a:ext cx="66675" cy="6858000"/>
          </a:xfrm>
          <a:prstGeom prst="rect">
            <a:avLst/>
          </a:prstGeom>
          <a:solidFill>
            <a:srgbClr val="11D2D0"/>
          </a:solidFill>
          <a:ln w="0">
            <a:noFill/>
            <a:prstDash val="solid"/>
          </a:ln>
        </p:spPr>
      </p:sp>
      <p:sp>
        <p:nvSpPr>
          <p:cNvPr id="3" name="v16-section-6">
            <a:extLst>
              <a:ext uri="{FF2B5EF4-FFF2-40B4-BE49-F238E27FC236}">
                <a16:creationId xmlns:a16="http://schemas.microsoft.com/office/drawing/2014/main" id="{3F158ABC-B0E0-4293-ADC6-275FA9D6174A}"/>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05 · QUALIFY WITH NAMED TARGET · TRUST</a:t>
            </a:r>
          </a:p>
        </p:txBody>
      </p:sp>
      <p:sp>
        <p:nvSpPr>
          <p:cNvPr id="4" name="v16-title-6">
            <a:extLst>
              <a:ext uri="{FF2B5EF4-FFF2-40B4-BE49-F238E27FC236}">
                <a16:creationId xmlns:a16="http://schemas.microsoft.com/office/drawing/2014/main" id="{BE510B07-CA40-4F73-A464-81EDF70B30F8}"/>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2700" b="1">
                <a:solidFill>
                  <a:srgbClr val="0A2434"/>
                </a:solidFill>
                <a:latin typeface="Arial"/>
                <a:ea typeface="Arial"/>
                <a:cs typeface="Arial"/>
              </a:defRPr>
            </a:pPr>
            <a:r>
              <a:rPr sz="2800" b="1">
                <a:solidFill>
                  <a:srgbClr val="0A2434"/>
                </a:solidFill>
                <a:latin typeface="Arial"/>
              </a:rPr>
              <a:t>AI Platform Trust Needs OTP and PUF</a:t>
            </a:r>
          </a:p>
          <a:p>
            <a:pPr>
              <a:spcBef>
                <a:spcPts val="0"/>
              </a:spcBef>
              <a:spcAft>
                <a:spcPts val="200"/>
              </a:spcAft>
            </a:pPr>
            <a:r>
              <a:rPr sz="2800" b="1">
                <a:solidFill>
                  <a:srgbClr val="0A2434"/>
                </a:solidFill>
                <a:latin typeface="Arial"/>
              </a:rPr>
              <a:t>to Solve Different State Problems</a:t>
            </a:r>
          </a:p>
        </p:txBody>
      </p:sp>
      <p:sp>
        <p:nvSpPr>
          <p:cNvPr id="5" name="v16-subtitle-6">
            <a:extLst>
              <a:ext uri="{FF2B5EF4-FFF2-40B4-BE49-F238E27FC236}">
                <a16:creationId xmlns:a16="http://schemas.microsoft.com/office/drawing/2014/main" id="{9C27E125-8B60-4022-BB09-246A5BE11E0C}"/>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ea typeface="Arial"/>
                <a:cs typeface="Arial"/>
              </a:rPr>
              <a:t>Standards define persistent trust state; a named implementation closes the Synopsys fit</a:t>
            </a:r>
          </a:p>
        </p:txBody>
      </p:sp>
      <p:sp>
        <p:nvSpPr>
          <p:cNvPr id="6" name="motif-line-0">
            <a:extLst>
              <a:ext uri="{FF2B5EF4-FFF2-40B4-BE49-F238E27FC236}">
                <a16:creationId xmlns:a16="http://schemas.microsoft.com/office/drawing/2014/main" id="{0074EF25-4839-4317-B445-15D57DC098B6}"/>
              </a:ext>
            </a:extLst>
          </p:cNvPr>
          <p:cNvSpPr>
            <a:spLocks noGrp="1"/>
          </p:cNvSpPr>
          <p:nvPr/>
        </p:nvSpPr>
        <p:spPr>
          <a:xfrm>
            <a:off x="10477500" y="1066800"/>
            <a:ext cx="1123950" cy="9525"/>
          </a:xfrm>
          <a:prstGeom prst="rect">
            <a:avLst/>
          </a:prstGeom>
          <a:solidFill>
            <a:srgbClr val="D9E6E9"/>
          </a:solidFill>
          <a:ln w="0">
            <a:noFill/>
            <a:prstDash val="solid"/>
          </a:ln>
        </p:spPr>
      </p:sp>
      <p:sp>
        <p:nvSpPr>
          <p:cNvPr id="7" name="motif-dot-0">
            <a:extLst>
              <a:ext uri="{FF2B5EF4-FFF2-40B4-BE49-F238E27FC236}">
                <a16:creationId xmlns:a16="http://schemas.microsoft.com/office/drawing/2014/main" id="{FBEE3371-4F5A-47DC-82F9-FCAC57941F23}"/>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sp>
      <p:sp>
        <p:nvSpPr>
          <p:cNvPr id="8" name="motif-line-1">
            <a:extLst>
              <a:ext uri="{FF2B5EF4-FFF2-40B4-BE49-F238E27FC236}">
                <a16:creationId xmlns:a16="http://schemas.microsoft.com/office/drawing/2014/main" id="{4966F17F-1457-44D3-BB6E-0B979352C720}"/>
              </a:ext>
            </a:extLst>
          </p:cNvPr>
          <p:cNvSpPr>
            <a:spLocks noGrp="1"/>
          </p:cNvSpPr>
          <p:nvPr/>
        </p:nvSpPr>
        <p:spPr>
          <a:xfrm>
            <a:off x="10706100" y="1143000"/>
            <a:ext cx="952500" cy="9525"/>
          </a:xfrm>
          <a:prstGeom prst="rect">
            <a:avLst/>
          </a:prstGeom>
          <a:solidFill>
            <a:srgbClr val="D9E6E9"/>
          </a:solidFill>
          <a:ln w="0">
            <a:noFill/>
            <a:prstDash val="solid"/>
          </a:ln>
        </p:spPr>
      </p:sp>
      <p:sp>
        <p:nvSpPr>
          <p:cNvPr id="9" name="motif-dot-1">
            <a:extLst>
              <a:ext uri="{FF2B5EF4-FFF2-40B4-BE49-F238E27FC236}">
                <a16:creationId xmlns:a16="http://schemas.microsoft.com/office/drawing/2014/main" id="{72992035-559D-4FBC-B8D3-B93F494D746E}"/>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sp>
      <p:sp>
        <p:nvSpPr>
          <p:cNvPr id="10" name="motif-line-2">
            <a:extLst>
              <a:ext uri="{FF2B5EF4-FFF2-40B4-BE49-F238E27FC236}">
                <a16:creationId xmlns:a16="http://schemas.microsoft.com/office/drawing/2014/main" id="{B833D08B-7304-4C67-82B1-6E7B67CC3BA7}"/>
              </a:ext>
            </a:extLst>
          </p:cNvPr>
          <p:cNvSpPr>
            <a:spLocks noGrp="1"/>
          </p:cNvSpPr>
          <p:nvPr/>
        </p:nvSpPr>
        <p:spPr>
          <a:xfrm>
            <a:off x="10934700" y="1219200"/>
            <a:ext cx="781050" cy="9525"/>
          </a:xfrm>
          <a:prstGeom prst="rect">
            <a:avLst/>
          </a:prstGeom>
          <a:solidFill>
            <a:srgbClr val="D9E6E9"/>
          </a:solidFill>
          <a:ln w="0">
            <a:noFill/>
            <a:prstDash val="solid"/>
          </a:ln>
        </p:spPr>
      </p:sp>
      <p:sp>
        <p:nvSpPr>
          <p:cNvPr id="11" name="motif-dot-2">
            <a:extLst>
              <a:ext uri="{FF2B5EF4-FFF2-40B4-BE49-F238E27FC236}">
                <a16:creationId xmlns:a16="http://schemas.microsoft.com/office/drawing/2014/main" id="{89E02ADD-ABB3-4EB8-86DA-2A12D0D2A381}"/>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sp>
      <p:sp>
        <p:nvSpPr>
          <p:cNvPr id="12" name="motif-line-3">
            <a:extLst>
              <a:ext uri="{FF2B5EF4-FFF2-40B4-BE49-F238E27FC236}">
                <a16:creationId xmlns:a16="http://schemas.microsoft.com/office/drawing/2014/main" id="{4EC94292-A397-4E0D-8939-C8FF44A4D0B7}"/>
              </a:ext>
            </a:extLst>
          </p:cNvPr>
          <p:cNvSpPr>
            <a:spLocks noGrp="1"/>
          </p:cNvSpPr>
          <p:nvPr/>
        </p:nvSpPr>
        <p:spPr>
          <a:xfrm>
            <a:off x="11163300" y="1295400"/>
            <a:ext cx="609600" cy="9525"/>
          </a:xfrm>
          <a:prstGeom prst="rect">
            <a:avLst/>
          </a:prstGeom>
          <a:solidFill>
            <a:srgbClr val="D9E6E9"/>
          </a:solidFill>
          <a:ln w="0">
            <a:noFill/>
            <a:prstDash val="solid"/>
          </a:ln>
        </p:spPr>
      </p:sp>
      <p:sp>
        <p:nvSpPr>
          <p:cNvPr id="13" name="motif-dot-3">
            <a:extLst>
              <a:ext uri="{FF2B5EF4-FFF2-40B4-BE49-F238E27FC236}">
                <a16:creationId xmlns:a16="http://schemas.microsoft.com/office/drawing/2014/main" id="{B2A73CA8-72A3-45C0-9D98-2D329429DCCA}"/>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sp>
      <p:sp>
        <p:nvSpPr>
          <p:cNvPr id="14" name="motif-line-4">
            <a:extLst>
              <a:ext uri="{FF2B5EF4-FFF2-40B4-BE49-F238E27FC236}">
                <a16:creationId xmlns:a16="http://schemas.microsoft.com/office/drawing/2014/main" id="{117EE434-1F56-4ED3-9B86-B71BB816A68E}"/>
              </a:ext>
            </a:extLst>
          </p:cNvPr>
          <p:cNvSpPr>
            <a:spLocks noGrp="1"/>
          </p:cNvSpPr>
          <p:nvPr/>
        </p:nvSpPr>
        <p:spPr>
          <a:xfrm>
            <a:off x="11391900" y="1371600"/>
            <a:ext cx="438150" cy="9525"/>
          </a:xfrm>
          <a:prstGeom prst="rect">
            <a:avLst/>
          </a:prstGeom>
          <a:solidFill>
            <a:srgbClr val="D9E6E9"/>
          </a:solidFill>
          <a:ln w="0">
            <a:noFill/>
            <a:prstDash val="solid"/>
          </a:ln>
        </p:spPr>
      </p:sp>
      <p:sp>
        <p:nvSpPr>
          <p:cNvPr id="15" name="motif-dot-4">
            <a:extLst>
              <a:ext uri="{FF2B5EF4-FFF2-40B4-BE49-F238E27FC236}">
                <a16:creationId xmlns:a16="http://schemas.microsoft.com/office/drawing/2014/main" id="{DE9DA4CA-C67C-4334-BF2B-BC787C2D8622}"/>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sp>
      <p:sp>
        <p:nvSpPr>
          <p:cNvPr id="16" name="v16-footer-rule-6">
            <a:extLst>
              <a:ext uri="{FF2B5EF4-FFF2-40B4-BE49-F238E27FC236}">
                <a16:creationId xmlns:a16="http://schemas.microsoft.com/office/drawing/2014/main" id="{B00D7687-A024-4737-9ADA-471648EB1FBC}"/>
              </a:ext>
            </a:extLst>
          </p:cNvPr>
          <p:cNvSpPr>
            <a:spLocks noGrp="1"/>
          </p:cNvSpPr>
          <p:nvPr/>
        </p:nvSpPr>
        <p:spPr>
          <a:xfrm>
            <a:off x="514350" y="6419850"/>
            <a:ext cx="11163300" cy="9525"/>
          </a:xfrm>
          <a:prstGeom prst="rect">
            <a:avLst/>
          </a:prstGeom>
          <a:solidFill>
            <a:srgbClr val="AFC1C8"/>
          </a:solidFill>
          <a:ln w="0">
            <a:noFill/>
            <a:prstDash val="solid"/>
          </a:ln>
        </p:spPr>
      </p:sp>
      <p:sp>
        <p:nvSpPr>
          <p:cNvPr id="17" name="v16-footer-label-6">
            <a:extLst>
              <a:ext uri="{FF2B5EF4-FFF2-40B4-BE49-F238E27FC236}">
                <a16:creationId xmlns:a16="http://schemas.microsoft.com/office/drawing/2014/main" id="{74A258F4-3662-4E62-9DE4-BA5BAC6AEEE9}"/>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6">
            <a:extLst>
              <a:ext uri="{FF2B5EF4-FFF2-40B4-BE49-F238E27FC236}">
                <a16:creationId xmlns:a16="http://schemas.microsoft.com/office/drawing/2014/main" id="{03FFE6CF-DBB8-4C3B-A1D9-E5B8F972F866}"/>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06</a:t>
            </a:r>
          </a:p>
        </p:txBody>
      </p:sp>
      <p:sp>
        <p:nvSpPr>
          <p:cNvPr id="19" name="v16-s6-oai-shadow">
            <a:extLst>
              <a:ext uri="{FF2B5EF4-FFF2-40B4-BE49-F238E27FC236}">
                <a16:creationId xmlns:a16="http://schemas.microsoft.com/office/drawing/2014/main" id="{9D50C917-80BB-4059-91E7-04115D61DCF2}"/>
              </a:ext>
            </a:extLst>
          </p:cNvPr>
          <p:cNvSpPr>
            <a:spLocks noGrp="1"/>
          </p:cNvSpPr>
          <p:nvPr/>
        </p:nvSpPr>
        <p:spPr>
          <a:xfrm>
            <a:off x="542925" y="2124075"/>
            <a:ext cx="2571750" cy="1028700"/>
          </a:xfrm>
          <a:prstGeom prst="roundRect">
            <a:avLst>
              <a:gd name="adj" fmla="val 7407"/>
            </a:avLst>
          </a:prstGeom>
          <a:solidFill>
            <a:srgbClr val="ECF2F4"/>
          </a:solidFill>
          <a:ln w="0">
            <a:noFill/>
            <a:prstDash val="solid"/>
          </a:ln>
        </p:spPr>
      </p:sp>
      <p:sp>
        <p:nvSpPr>
          <p:cNvPr id="20" name="v16-s6-oai">
            <a:extLst>
              <a:ext uri="{FF2B5EF4-FFF2-40B4-BE49-F238E27FC236}">
                <a16:creationId xmlns:a16="http://schemas.microsoft.com/office/drawing/2014/main" id="{C545254E-799A-4064-9FF1-A836FE1E245F}"/>
              </a:ext>
            </a:extLst>
          </p:cNvPr>
          <p:cNvSpPr>
            <a:spLocks noGrp="1"/>
          </p:cNvSpPr>
          <p:nvPr/>
        </p:nvSpPr>
        <p:spPr>
          <a:xfrm>
            <a:off x="514350" y="2076450"/>
            <a:ext cx="2571750" cy="1028700"/>
          </a:xfrm>
          <a:prstGeom prst="roundRect">
            <a:avLst>
              <a:gd name="adj" fmla="val 7407"/>
            </a:avLst>
          </a:prstGeom>
          <a:solidFill>
            <a:srgbClr val="E4F4F4"/>
          </a:solidFill>
          <a:ln w="10478">
            <a:solidFill>
              <a:srgbClr val="C9D6DA"/>
            </a:solidFill>
            <a:prstDash val="solid"/>
          </a:ln>
        </p:spPr>
      </p:sp>
      <p:sp>
        <p:nvSpPr>
          <p:cNvPr id="21" name="v16-s6-oai-top">
            <a:extLst>
              <a:ext uri="{FF2B5EF4-FFF2-40B4-BE49-F238E27FC236}">
                <a16:creationId xmlns:a16="http://schemas.microsoft.com/office/drawing/2014/main" id="{FB18297B-93D4-478E-A5AA-D8452BEACC69}"/>
              </a:ext>
            </a:extLst>
          </p:cNvPr>
          <p:cNvSpPr>
            <a:spLocks noGrp="1"/>
          </p:cNvSpPr>
          <p:nvPr/>
        </p:nvSpPr>
        <p:spPr>
          <a:xfrm>
            <a:off x="514350" y="2076450"/>
            <a:ext cx="2571750" cy="57150"/>
          </a:xfrm>
          <a:prstGeom prst="roundRect">
            <a:avLst>
              <a:gd name="adj" fmla="val 50000"/>
            </a:avLst>
          </a:prstGeom>
          <a:solidFill>
            <a:srgbClr val="087A7A"/>
          </a:solidFill>
          <a:ln w="0">
            <a:noFill/>
            <a:prstDash val="solid"/>
          </a:ln>
        </p:spPr>
      </p:sp>
      <p:sp>
        <p:nvSpPr>
          <p:cNvPr id="22" name="v16-s6-caliptra-shadow">
            <a:extLst>
              <a:ext uri="{FF2B5EF4-FFF2-40B4-BE49-F238E27FC236}">
                <a16:creationId xmlns:a16="http://schemas.microsoft.com/office/drawing/2014/main" id="{8985AE7F-FFF3-4BBE-80DF-1B1E728D8A42}"/>
              </a:ext>
            </a:extLst>
          </p:cNvPr>
          <p:cNvSpPr>
            <a:spLocks noGrp="1"/>
          </p:cNvSpPr>
          <p:nvPr/>
        </p:nvSpPr>
        <p:spPr>
          <a:xfrm>
            <a:off x="542925" y="3267075"/>
            <a:ext cx="2571750" cy="1028700"/>
          </a:xfrm>
          <a:prstGeom prst="roundRect">
            <a:avLst>
              <a:gd name="adj" fmla="val 7407"/>
            </a:avLst>
          </a:prstGeom>
          <a:solidFill>
            <a:srgbClr val="ECF2F4"/>
          </a:solidFill>
          <a:ln w="0">
            <a:noFill/>
            <a:prstDash val="solid"/>
          </a:ln>
        </p:spPr>
      </p:sp>
      <p:sp>
        <p:nvSpPr>
          <p:cNvPr id="23" name="v16-s6-caliptra">
            <a:extLst>
              <a:ext uri="{FF2B5EF4-FFF2-40B4-BE49-F238E27FC236}">
                <a16:creationId xmlns:a16="http://schemas.microsoft.com/office/drawing/2014/main" id="{31FEC940-6497-4E26-BCF5-4706DCCC8DC0}"/>
              </a:ext>
            </a:extLst>
          </p:cNvPr>
          <p:cNvSpPr>
            <a:spLocks noGrp="1"/>
          </p:cNvSpPr>
          <p:nvPr/>
        </p:nvSpPr>
        <p:spPr>
          <a:xfrm>
            <a:off x="514350" y="3219450"/>
            <a:ext cx="2571750" cy="1028700"/>
          </a:xfrm>
          <a:prstGeom prst="roundRect">
            <a:avLst>
              <a:gd name="adj" fmla="val 7407"/>
            </a:avLst>
          </a:prstGeom>
          <a:solidFill>
            <a:srgbClr val="E4F4F4"/>
          </a:solidFill>
          <a:ln w="10478">
            <a:solidFill>
              <a:srgbClr val="C9D6DA"/>
            </a:solidFill>
            <a:prstDash val="solid"/>
          </a:ln>
        </p:spPr>
      </p:sp>
      <p:sp>
        <p:nvSpPr>
          <p:cNvPr id="24" name="v16-s6-caliptra-top">
            <a:extLst>
              <a:ext uri="{FF2B5EF4-FFF2-40B4-BE49-F238E27FC236}">
                <a16:creationId xmlns:a16="http://schemas.microsoft.com/office/drawing/2014/main" id="{102B16E9-035C-4590-A9FA-B9FC20378864}"/>
              </a:ext>
            </a:extLst>
          </p:cNvPr>
          <p:cNvSpPr>
            <a:spLocks noGrp="1"/>
          </p:cNvSpPr>
          <p:nvPr/>
        </p:nvSpPr>
        <p:spPr>
          <a:xfrm>
            <a:off x="514350" y="3219450"/>
            <a:ext cx="2571750" cy="57150"/>
          </a:xfrm>
          <a:prstGeom prst="roundRect">
            <a:avLst>
              <a:gd name="adj" fmla="val 50000"/>
            </a:avLst>
          </a:prstGeom>
          <a:solidFill>
            <a:srgbClr val="087A7A"/>
          </a:solidFill>
          <a:ln w="0">
            <a:noFill/>
            <a:prstDash val="solid"/>
          </a:ln>
        </p:spPr>
      </p:sp>
      <p:sp>
        <p:nvSpPr>
          <p:cNvPr id="25" name="v16-s6-axiado-shadow">
            <a:extLst>
              <a:ext uri="{FF2B5EF4-FFF2-40B4-BE49-F238E27FC236}">
                <a16:creationId xmlns:a16="http://schemas.microsoft.com/office/drawing/2014/main" id="{4D5D7263-63A9-4126-B908-FFBA151463C3}"/>
              </a:ext>
            </a:extLst>
          </p:cNvPr>
          <p:cNvSpPr>
            <a:spLocks noGrp="1"/>
          </p:cNvSpPr>
          <p:nvPr/>
        </p:nvSpPr>
        <p:spPr>
          <a:xfrm>
            <a:off x="542925" y="4410075"/>
            <a:ext cx="2571750" cy="1028700"/>
          </a:xfrm>
          <a:prstGeom prst="roundRect">
            <a:avLst>
              <a:gd name="adj" fmla="val 7407"/>
            </a:avLst>
          </a:prstGeom>
          <a:solidFill>
            <a:srgbClr val="ECF2F4"/>
          </a:solidFill>
          <a:ln w="0">
            <a:noFill/>
            <a:prstDash val="solid"/>
          </a:ln>
        </p:spPr>
      </p:sp>
      <p:sp>
        <p:nvSpPr>
          <p:cNvPr id="26" name="v16-s6-axiado">
            <a:extLst>
              <a:ext uri="{FF2B5EF4-FFF2-40B4-BE49-F238E27FC236}">
                <a16:creationId xmlns:a16="http://schemas.microsoft.com/office/drawing/2014/main" id="{CD7898C0-7CDF-472F-B2B6-CC358028511E}"/>
              </a:ext>
            </a:extLst>
          </p:cNvPr>
          <p:cNvSpPr>
            <a:spLocks noGrp="1"/>
          </p:cNvSpPr>
          <p:nvPr/>
        </p:nvSpPr>
        <p:spPr>
          <a:xfrm>
            <a:off x="514350" y="4362450"/>
            <a:ext cx="2571750" cy="1028700"/>
          </a:xfrm>
          <a:prstGeom prst="roundRect">
            <a:avLst>
              <a:gd name="adj" fmla="val 7407"/>
            </a:avLst>
          </a:prstGeom>
          <a:solidFill>
            <a:srgbClr val="E4F4F4"/>
          </a:solidFill>
          <a:ln w="10478">
            <a:solidFill>
              <a:srgbClr val="C9D6DA"/>
            </a:solidFill>
            <a:prstDash val="solid"/>
          </a:ln>
        </p:spPr>
      </p:sp>
      <p:sp>
        <p:nvSpPr>
          <p:cNvPr id="27" name="v16-s6-axiado-top">
            <a:extLst>
              <a:ext uri="{FF2B5EF4-FFF2-40B4-BE49-F238E27FC236}">
                <a16:creationId xmlns:a16="http://schemas.microsoft.com/office/drawing/2014/main" id="{71C42522-3B3A-43EC-937D-7263C2B8C1DE}"/>
              </a:ext>
            </a:extLst>
          </p:cNvPr>
          <p:cNvSpPr>
            <a:spLocks noGrp="1"/>
          </p:cNvSpPr>
          <p:nvPr/>
        </p:nvSpPr>
        <p:spPr>
          <a:xfrm>
            <a:off x="514350" y="4362450"/>
            <a:ext cx="2571750" cy="57150"/>
          </a:xfrm>
          <a:prstGeom prst="roundRect">
            <a:avLst>
              <a:gd name="adj" fmla="val 50000"/>
            </a:avLst>
          </a:prstGeom>
          <a:solidFill>
            <a:srgbClr val="087A7A"/>
          </a:solidFill>
          <a:ln w="0">
            <a:noFill/>
            <a:prstDash val="solid"/>
          </a:ln>
        </p:spPr>
      </p:sp>
      <p:sp>
        <p:nvSpPr>
          <p:cNvPr id="28" name="v16-s6-otp-shadow">
            <a:extLst>
              <a:ext uri="{FF2B5EF4-FFF2-40B4-BE49-F238E27FC236}">
                <a16:creationId xmlns:a16="http://schemas.microsoft.com/office/drawing/2014/main" id="{ACE55D49-1F54-4225-8A57-8ABB9BB839B8}"/>
              </a:ext>
            </a:extLst>
          </p:cNvPr>
          <p:cNvSpPr>
            <a:spLocks noGrp="1"/>
          </p:cNvSpPr>
          <p:nvPr/>
        </p:nvSpPr>
        <p:spPr>
          <a:xfrm>
            <a:off x="3933825" y="2200275"/>
            <a:ext cx="3143250" cy="1428750"/>
          </a:xfrm>
          <a:prstGeom prst="roundRect">
            <a:avLst>
              <a:gd name="adj" fmla="val 5333"/>
            </a:avLst>
          </a:prstGeom>
          <a:solidFill>
            <a:srgbClr val="ECF2F4"/>
          </a:solidFill>
          <a:ln w="0">
            <a:noFill/>
            <a:prstDash val="solid"/>
          </a:ln>
        </p:spPr>
      </p:sp>
      <p:sp>
        <p:nvSpPr>
          <p:cNvPr id="29" name="v16-s6-otp">
            <a:extLst>
              <a:ext uri="{FF2B5EF4-FFF2-40B4-BE49-F238E27FC236}">
                <a16:creationId xmlns:a16="http://schemas.microsoft.com/office/drawing/2014/main" id="{9C620001-79FD-45E7-80D0-DF5025D6E5ED}"/>
              </a:ext>
            </a:extLst>
          </p:cNvPr>
          <p:cNvSpPr>
            <a:spLocks noGrp="1"/>
          </p:cNvSpPr>
          <p:nvPr/>
        </p:nvSpPr>
        <p:spPr>
          <a:xfrm>
            <a:off x="3905250" y="2152650"/>
            <a:ext cx="3143250" cy="1428750"/>
          </a:xfrm>
          <a:prstGeom prst="roundRect">
            <a:avLst>
              <a:gd name="adj" fmla="val 5333"/>
            </a:avLst>
          </a:prstGeom>
          <a:solidFill>
            <a:srgbClr val="F7EFE6"/>
          </a:solidFill>
          <a:ln w="10478">
            <a:solidFill>
              <a:srgbClr val="C9D6DA"/>
            </a:solidFill>
            <a:prstDash val="solid"/>
          </a:ln>
        </p:spPr>
      </p:sp>
      <p:sp>
        <p:nvSpPr>
          <p:cNvPr id="30" name="v16-s6-otp-top">
            <a:extLst>
              <a:ext uri="{FF2B5EF4-FFF2-40B4-BE49-F238E27FC236}">
                <a16:creationId xmlns:a16="http://schemas.microsoft.com/office/drawing/2014/main" id="{ADFD5EC4-9A7F-4E2D-B7C4-7E37F521FD27}"/>
              </a:ext>
            </a:extLst>
          </p:cNvPr>
          <p:cNvSpPr>
            <a:spLocks noGrp="1"/>
          </p:cNvSpPr>
          <p:nvPr/>
        </p:nvSpPr>
        <p:spPr>
          <a:xfrm>
            <a:off x="3905250" y="2152650"/>
            <a:ext cx="3143250" cy="57150"/>
          </a:xfrm>
          <a:prstGeom prst="roundRect">
            <a:avLst>
              <a:gd name="adj" fmla="val 50000"/>
            </a:avLst>
          </a:prstGeom>
          <a:solidFill>
            <a:srgbClr val="8A521E"/>
          </a:solidFill>
          <a:ln w="0">
            <a:noFill/>
            <a:prstDash val="solid"/>
          </a:ln>
        </p:spPr>
      </p:sp>
      <p:sp>
        <p:nvSpPr>
          <p:cNvPr id="31" name="v16-s6-puf-shadow">
            <a:extLst>
              <a:ext uri="{FF2B5EF4-FFF2-40B4-BE49-F238E27FC236}">
                <a16:creationId xmlns:a16="http://schemas.microsoft.com/office/drawing/2014/main" id="{3D593DAC-9323-4BE3-A634-992CD5A4B0EF}"/>
              </a:ext>
            </a:extLst>
          </p:cNvPr>
          <p:cNvSpPr>
            <a:spLocks noGrp="1"/>
          </p:cNvSpPr>
          <p:nvPr/>
        </p:nvSpPr>
        <p:spPr>
          <a:xfrm>
            <a:off x="3933825" y="3990975"/>
            <a:ext cx="3143250" cy="1295400"/>
          </a:xfrm>
          <a:prstGeom prst="roundRect">
            <a:avLst>
              <a:gd name="adj" fmla="val 5882"/>
            </a:avLst>
          </a:prstGeom>
          <a:solidFill>
            <a:srgbClr val="ECF2F4"/>
          </a:solidFill>
          <a:ln w="0">
            <a:noFill/>
            <a:prstDash val="solid"/>
          </a:ln>
        </p:spPr>
      </p:sp>
      <p:sp>
        <p:nvSpPr>
          <p:cNvPr id="32" name="v16-s6-puf">
            <a:extLst>
              <a:ext uri="{FF2B5EF4-FFF2-40B4-BE49-F238E27FC236}">
                <a16:creationId xmlns:a16="http://schemas.microsoft.com/office/drawing/2014/main" id="{9BCB5C88-CC37-4B29-BD60-F0B7BADD4534}"/>
              </a:ext>
            </a:extLst>
          </p:cNvPr>
          <p:cNvSpPr>
            <a:spLocks noGrp="1"/>
          </p:cNvSpPr>
          <p:nvPr/>
        </p:nvSpPr>
        <p:spPr>
          <a:xfrm>
            <a:off x="3905250" y="3943350"/>
            <a:ext cx="3143250" cy="1295400"/>
          </a:xfrm>
          <a:prstGeom prst="roundRect">
            <a:avLst>
              <a:gd name="adj" fmla="val 5882"/>
            </a:avLst>
          </a:prstGeom>
          <a:solidFill>
            <a:srgbClr val="E4F4F4"/>
          </a:solidFill>
          <a:ln w="10478">
            <a:solidFill>
              <a:srgbClr val="C9D6DA"/>
            </a:solidFill>
            <a:prstDash val="solid"/>
          </a:ln>
        </p:spPr>
      </p:sp>
      <p:sp>
        <p:nvSpPr>
          <p:cNvPr id="33" name="v16-s6-puf-top">
            <a:extLst>
              <a:ext uri="{FF2B5EF4-FFF2-40B4-BE49-F238E27FC236}">
                <a16:creationId xmlns:a16="http://schemas.microsoft.com/office/drawing/2014/main" id="{BB82C04F-AB80-4D81-B494-C688B5C94A8A}"/>
              </a:ext>
            </a:extLst>
          </p:cNvPr>
          <p:cNvSpPr>
            <a:spLocks noGrp="1"/>
          </p:cNvSpPr>
          <p:nvPr/>
        </p:nvSpPr>
        <p:spPr>
          <a:xfrm>
            <a:off x="3905250" y="3943350"/>
            <a:ext cx="3143250" cy="57150"/>
          </a:xfrm>
          <a:prstGeom prst="roundRect">
            <a:avLst>
              <a:gd name="adj" fmla="val 50000"/>
            </a:avLst>
          </a:prstGeom>
          <a:solidFill>
            <a:srgbClr val="087A7A"/>
          </a:solidFill>
          <a:ln w="0">
            <a:noFill/>
            <a:prstDash val="solid"/>
          </a:ln>
        </p:spPr>
      </p:sp>
      <p:sp>
        <p:nvSpPr>
          <p:cNvPr id="34" name="v16-s6-qual-shadow">
            <a:extLst>
              <a:ext uri="{FF2B5EF4-FFF2-40B4-BE49-F238E27FC236}">
                <a16:creationId xmlns:a16="http://schemas.microsoft.com/office/drawing/2014/main" id="{9634B70C-400D-4B76-A8B1-A32734E6BAF5}"/>
              </a:ext>
            </a:extLst>
          </p:cNvPr>
          <p:cNvSpPr>
            <a:spLocks noGrp="1"/>
          </p:cNvSpPr>
          <p:nvPr/>
        </p:nvSpPr>
        <p:spPr>
          <a:xfrm>
            <a:off x="7896225" y="2619375"/>
            <a:ext cx="3467100" cy="2266950"/>
          </a:xfrm>
          <a:prstGeom prst="roundRect">
            <a:avLst>
              <a:gd name="adj" fmla="val 3361"/>
            </a:avLst>
          </a:prstGeom>
          <a:solidFill>
            <a:srgbClr val="04131E"/>
          </a:solidFill>
          <a:ln w="0">
            <a:noFill/>
            <a:prstDash val="solid"/>
          </a:ln>
        </p:spPr>
      </p:sp>
      <p:sp>
        <p:nvSpPr>
          <p:cNvPr id="35" name="v16-s6-qual">
            <a:extLst>
              <a:ext uri="{FF2B5EF4-FFF2-40B4-BE49-F238E27FC236}">
                <a16:creationId xmlns:a16="http://schemas.microsoft.com/office/drawing/2014/main" id="{44EB6621-31F0-4FCA-86A8-D94832F342DE}"/>
              </a:ext>
            </a:extLst>
          </p:cNvPr>
          <p:cNvSpPr>
            <a:spLocks noGrp="1"/>
          </p:cNvSpPr>
          <p:nvPr/>
        </p:nvSpPr>
        <p:spPr>
          <a:xfrm>
            <a:off x="7867650" y="2571750"/>
            <a:ext cx="3467100" cy="2266950"/>
          </a:xfrm>
          <a:prstGeom prst="roundRect">
            <a:avLst>
              <a:gd name="adj" fmla="val 3361"/>
            </a:avLst>
          </a:prstGeom>
          <a:solidFill>
            <a:srgbClr val="061B29"/>
          </a:solidFill>
          <a:ln w="0">
            <a:noFill/>
            <a:prstDash val="solid"/>
          </a:ln>
        </p:spPr>
      </p:sp>
      <p:sp>
        <p:nvSpPr>
          <p:cNvPr id="36" name="v16-s6-qual-top">
            <a:extLst>
              <a:ext uri="{FF2B5EF4-FFF2-40B4-BE49-F238E27FC236}">
                <a16:creationId xmlns:a16="http://schemas.microsoft.com/office/drawing/2014/main" id="{CCBF1B7A-08FF-4DFA-BAF2-BC4CD97EEB93}"/>
              </a:ext>
            </a:extLst>
          </p:cNvPr>
          <p:cNvSpPr>
            <a:spLocks noGrp="1"/>
          </p:cNvSpPr>
          <p:nvPr/>
        </p:nvSpPr>
        <p:spPr>
          <a:xfrm>
            <a:off x="7867650" y="2571750"/>
            <a:ext cx="3467100" cy="57150"/>
          </a:xfrm>
          <a:prstGeom prst="roundRect">
            <a:avLst>
              <a:gd name="adj" fmla="val 50000"/>
            </a:avLst>
          </a:prstGeom>
          <a:solidFill>
            <a:srgbClr val="71ECE3"/>
          </a:solidFill>
          <a:ln w="0">
            <a:noFill/>
            <a:prstDash val="solid"/>
          </a:ln>
        </p:spPr>
      </p:sp>
      <p:cxnSp>
        <p:nvCxnSpPr>
          <p:cNvPr id="101" name="接點: 肘形 100"/>
          <p:cNvCxnSpPr>
            <a:stCxn id="20" idx="3"/>
            <a:endCxn id="29" idx="1"/>
          </p:cNvCxnSpPr>
          <p:nvPr/>
        </p:nvCxnSpPr>
        <p:spPr>
          <a:xfrm>
            <a:off x="3086100" y="2590800"/>
            <a:ext cx="819150" cy="276225"/>
          </a:xfrm>
          <a:prstGeom prst="bentConnector3">
            <a:avLst>
              <a:gd name="adj1" fmla="val 50000"/>
            </a:avLst>
          </a:prstGeom>
          <a:ln w="19050" cap="rnd">
            <a:solidFill>
              <a:srgbClr val="C78A4B"/>
            </a:solidFill>
            <a:prstDash val="solid"/>
            <a:round/>
            <a:tailEnd type="arrow" w="sm" len="sm"/>
          </a:ln>
        </p:spPr>
      </p:cxnSp>
      <p:cxnSp>
        <p:nvCxnSpPr>
          <p:cNvPr id="102" name="接點: 肘形 101"/>
          <p:cNvCxnSpPr>
            <a:stCxn id="20" idx="3"/>
            <a:endCxn id="32" idx="1"/>
          </p:cNvCxnSpPr>
          <p:nvPr/>
        </p:nvCxnSpPr>
        <p:spPr>
          <a:xfrm>
            <a:off x="3086100" y="2590800"/>
            <a:ext cx="819150" cy="2000250"/>
          </a:xfrm>
          <a:prstGeom prst="bentConnector3">
            <a:avLst>
              <a:gd name="adj1" fmla="val 50000"/>
            </a:avLst>
          </a:prstGeom>
          <a:ln w="19050" cap="rnd">
            <a:solidFill>
              <a:srgbClr val="087A7A"/>
            </a:solidFill>
            <a:prstDash val="dash"/>
            <a:round/>
            <a:tailEnd type="arrow" w="sm" len="sm"/>
          </a:ln>
        </p:spPr>
      </p:cxnSp>
      <p:cxnSp>
        <p:nvCxnSpPr>
          <p:cNvPr id="103" name="接點: 肘形 102"/>
          <p:cNvCxnSpPr>
            <a:stCxn id="23" idx="3"/>
            <a:endCxn id="29" idx="1"/>
          </p:cNvCxnSpPr>
          <p:nvPr/>
        </p:nvCxnSpPr>
        <p:spPr>
          <a:xfrm flipV="1">
            <a:off x="3086100" y="2867025"/>
            <a:ext cx="819150" cy="866775"/>
          </a:xfrm>
          <a:prstGeom prst="bentConnector3">
            <a:avLst>
              <a:gd name="adj1" fmla="val 50000"/>
            </a:avLst>
          </a:prstGeom>
          <a:ln w="19050" cap="rnd">
            <a:solidFill>
              <a:srgbClr val="C78A4B"/>
            </a:solidFill>
            <a:prstDash val="solid"/>
            <a:round/>
            <a:tailEnd type="arrow" w="sm" len="sm"/>
          </a:ln>
        </p:spPr>
      </p:cxnSp>
      <p:cxnSp>
        <p:nvCxnSpPr>
          <p:cNvPr id="104" name="接點: 肘形 103"/>
          <p:cNvCxnSpPr>
            <a:stCxn id="23" idx="3"/>
            <a:endCxn id="32" idx="1"/>
          </p:cNvCxnSpPr>
          <p:nvPr/>
        </p:nvCxnSpPr>
        <p:spPr>
          <a:xfrm>
            <a:off x="3086100" y="3733800"/>
            <a:ext cx="819150" cy="857250"/>
          </a:xfrm>
          <a:prstGeom prst="bentConnector3">
            <a:avLst>
              <a:gd name="adj1" fmla="val 50000"/>
            </a:avLst>
          </a:prstGeom>
          <a:ln w="19050" cap="rnd">
            <a:solidFill>
              <a:srgbClr val="087A7A"/>
            </a:solidFill>
            <a:prstDash val="dash"/>
            <a:round/>
            <a:tailEnd type="arrow" w="sm" len="sm"/>
          </a:ln>
        </p:spPr>
      </p:cxnSp>
      <p:cxnSp>
        <p:nvCxnSpPr>
          <p:cNvPr id="105" name="接點: 肘形 104"/>
          <p:cNvCxnSpPr>
            <a:stCxn id="26" idx="3"/>
            <a:endCxn id="29" idx="1"/>
          </p:cNvCxnSpPr>
          <p:nvPr/>
        </p:nvCxnSpPr>
        <p:spPr>
          <a:xfrm flipV="1">
            <a:off x="3086100" y="2867025"/>
            <a:ext cx="819150" cy="2009775"/>
          </a:xfrm>
          <a:prstGeom prst="bentConnector3">
            <a:avLst>
              <a:gd name="adj1" fmla="val 50000"/>
            </a:avLst>
          </a:prstGeom>
          <a:ln w="19050" cap="rnd">
            <a:solidFill>
              <a:srgbClr val="C78A4B"/>
            </a:solidFill>
            <a:prstDash val="solid"/>
            <a:round/>
            <a:tailEnd type="arrow" w="sm" len="sm"/>
          </a:ln>
        </p:spPr>
      </p:cxnSp>
      <p:cxnSp>
        <p:nvCxnSpPr>
          <p:cNvPr id="106" name="接點: 肘形 105"/>
          <p:cNvCxnSpPr>
            <a:stCxn id="26" idx="3"/>
            <a:endCxn id="32" idx="1"/>
          </p:cNvCxnSpPr>
          <p:nvPr/>
        </p:nvCxnSpPr>
        <p:spPr>
          <a:xfrm flipV="1">
            <a:off x="3086100" y="4591050"/>
            <a:ext cx="819150" cy="285750"/>
          </a:xfrm>
          <a:prstGeom prst="bentConnector3">
            <a:avLst>
              <a:gd name="adj1" fmla="val 50000"/>
            </a:avLst>
          </a:prstGeom>
          <a:ln w="19050" cap="rnd">
            <a:solidFill>
              <a:srgbClr val="087A7A"/>
            </a:solidFill>
            <a:prstDash val="dash"/>
            <a:round/>
            <a:tailEnd type="arrow" w="sm" len="sm"/>
          </a:ln>
        </p:spPr>
      </p:cxnSp>
      <p:cxnSp>
        <p:nvCxnSpPr>
          <p:cNvPr id="107" name="接點: 肘形 106"/>
          <p:cNvCxnSpPr>
            <a:stCxn id="29" idx="3"/>
            <a:endCxn id="35" idx="1"/>
          </p:cNvCxnSpPr>
          <p:nvPr/>
        </p:nvCxnSpPr>
        <p:spPr>
          <a:xfrm>
            <a:off x="7048500" y="2867025"/>
            <a:ext cx="819150" cy="838200"/>
          </a:xfrm>
          <a:prstGeom prst="bentConnector3">
            <a:avLst>
              <a:gd name="adj1" fmla="val 50000"/>
            </a:avLst>
          </a:prstGeom>
          <a:ln w="19050" cap="rnd">
            <a:solidFill>
              <a:srgbClr val="C78A4B"/>
            </a:solidFill>
            <a:prstDash val="solid"/>
            <a:round/>
            <a:tailEnd type="arrow" w="sm" len="sm"/>
          </a:ln>
        </p:spPr>
      </p:cxnSp>
      <p:cxnSp>
        <p:nvCxnSpPr>
          <p:cNvPr id="108" name="接點: 肘形 107"/>
          <p:cNvCxnSpPr>
            <a:stCxn id="32" idx="3"/>
            <a:endCxn id="35" idx="1"/>
          </p:cNvCxnSpPr>
          <p:nvPr/>
        </p:nvCxnSpPr>
        <p:spPr>
          <a:xfrm flipV="1">
            <a:off x="7048500" y="3705225"/>
            <a:ext cx="819150" cy="885825"/>
          </a:xfrm>
          <a:prstGeom prst="bentConnector3">
            <a:avLst>
              <a:gd name="adj1" fmla="val 50000"/>
            </a:avLst>
          </a:prstGeom>
          <a:ln w="19050" cap="rnd">
            <a:solidFill>
              <a:srgbClr val="087A7A"/>
            </a:solidFill>
            <a:prstDash val="solid"/>
            <a:round/>
            <a:tailEnd type="arrow" w="sm" len="sm"/>
          </a:ln>
        </p:spPr>
      </p:cxnSp>
      <p:sp>
        <p:nvSpPr>
          <p:cNvPr id="45" name="v16-s6-oai-eyebrow">
            <a:extLst>
              <a:ext uri="{FF2B5EF4-FFF2-40B4-BE49-F238E27FC236}">
                <a16:creationId xmlns:a16="http://schemas.microsoft.com/office/drawing/2014/main" id="{65B1D056-7371-4FDC-B341-46959720467F}"/>
              </a:ext>
            </a:extLst>
          </p:cNvPr>
          <p:cNvSpPr>
            <a:spLocks noGrp="1"/>
          </p:cNvSpPr>
          <p:nvPr/>
        </p:nvSpPr>
        <p:spPr>
          <a:xfrm>
            <a:off x="676275" y="2219325"/>
            <a:ext cx="2247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PUBLIC REQUIREMENT</a:t>
            </a:r>
          </a:p>
        </p:txBody>
      </p:sp>
      <p:sp>
        <p:nvSpPr>
          <p:cNvPr id="46" name="v16-s6-oai-title">
            <a:extLst>
              <a:ext uri="{FF2B5EF4-FFF2-40B4-BE49-F238E27FC236}">
                <a16:creationId xmlns:a16="http://schemas.microsoft.com/office/drawing/2014/main" id="{283C784B-E240-48AA-8D40-6DC00EF3B186}"/>
              </a:ext>
            </a:extLst>
          </p:cNvPr>
          <p:cNvSpPr>
            <a:spLocks noGrp="1"/>
          </p:cNvSpPr>
          <p:nvPr/>
        </p:nvSpPr>
        <p:spPr>
          <a:xfrm>
            <a:off x="676275" y="2438400"/>
            <a:ext cx="224790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OAI-OAM / OCP</a:t>
            </a:r>
          </a:p>
        </p:txBody>
      </p:sp>
      <p:sp>
        <p:nvSpPr>
          <p:cNvPr id="47" name="v16-s6-oai-body">
            <a:extLst>
              <a:ext uri="{FF2B5EF4-FFF2-40B4-BE49-F238E27FC236}">
                <a16:creationId xmlns:a16="http://schemas.microsoft.com/office/drawing/2014/main" id="{5BFB1665-8D9F-4428-8A9B-6E41557E4173}"/>
              </a:ext>
            </a:extLst>
          </p:cNvPr>
          <p:cNvSpPr>
            <a:spLocks noGrp="1"/>
          </p:cNvSpPr>
          <p:nvPr/>
        </p:nvSpPr>
        <p:spPr>
          <a:xfrm>
            <a:off x="676275" y="2743200"/>
            <a:ext cx="2247900" cy="228600"/>
          </a:xfrm>
          <a:prstGeom prst="rect">
            <a:avLst/>
          </a:prstGeom>
          <a:noFill/>
          <a:ln w="0">
            <a:noFill/>
            <a:prstDash val="solid"/>
          </a:ln>
        </p:spPr>
        <p:txBody>
          <a:bodyPr wrap="square" lIns="0" tIns="0" rIns="0" bIns="0" anchor="t">
            <a:noAutofit/>
          </a:bodyPr>
          <a:lstStyle/>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RoT · SVN · anti-rollback</a:t>
            </a:r>
          </a:p>
        </p:txBody>
      </p:sp>
      <p:sp>
        <p:nvSpPr>
          <p:cNvPr id="48" name="v16-s6-caliptra-eyebrow">
            <a:extLst>
              <a:ext uri="{FF2B5EF4-FFF2-40B4-BE49-F238E27FC236}">
                <a16:creationId xmlns:a16="http://schemas.microsoft.com/office/drawing/2014/main" id="{D3E3F0E3-CBD2-4CB8-9D0B-6C121A69B03F}"/>
              </a:ext>
            </a:extLst>
          </p:cNvPr>
          <p:cNvSpPr>
            <a:spLocks noGrp="1"/>
          </p:cNvSpPr>
          <p:nvPr/>
        </p:nvSpPr>
        <p:spPr>
          <a:xfrm>
            <a:off x="676275" y="3362325"/>
            <a:ext cx="2247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OPEN SECURITY CONTRACT</a:t>
            </a:r>
          </a:p>
        </p:txBody>
      </p:sp>
      <p:sp>
        <p:nvSpPr>
          <p:cNvPr id="49" name="v16-s6-caliptra-title">
            <a:extLst>
              <a:ext uri="{FF2B5EF4-FFF2-40B4-BE49-F238E27FC236}">
                <a16:creationId xmlns:a16="http://schemas.microsoft.com/office/drawing/2014/main" id="{BF44F911-08E5-4C49-851A-FAA1B4A246C2}"/>
              </a:ext>
            </a:extLst>
          </p:cNvPr>
          <p:cNvSpPr>
            <a:spLocks noGrp="1"/>
          </p:cNvSpPr>
          <p:nvPr/>
        </p:nvSpPr>
        <p:spPr>
          <a:xfrm>
            <a:off x="676275" y="3581400"/>
            <a:ext cx="224790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CALIPTRA 2.0</a:t>
            </a:r>
          </a:p>
        </p:txBody>
      </p:sp>
      <p:sp>
        <p:nvSpPr>
          <p:cNvPr id="50" name="v16-s6-caliptra-body">
            <a:extLst>
              <a:ext uri="{FF2B5EF4-FFF2-40B4-BE49-F238E27FC236}">
                <a16:creationId xmlns:a16="http://schemas.microsoft.com/office/drawing/2014/main" id="{E4DAC34D-7932-4CB8-89EC-3C3D7B1769EE}"/>
              </a:ext>
            </a:extLst>
          </p:cNvPr>
          <p:cNvSpPr>
            <a:spLocks noGrp="1"/>
          </p:cNvSpPr>
          <p:nvPr/>
        </p:nvSpPr>
        <p:spPr>
          <a:xfrm>
            <a:off x="676275" y="3886200"/>
            <a:ext cx="2247900" cy="228600"/>
          </a:xfrm>
          <a:prstGeom prst="rect">
            <a:avLst/>
          </a:prstGeom>
          <a:noFill/>
          <a:ln w="0">
            <a:noFill/>
            <a:prstDash val="solid"/>
          </a:ln>
        </p:spPr>
        <p:txBody>
          <a:bodyPr wrap="square" lIns="0" tIns="0" rIns="0" bIns="0" anchor="t">
            <a:noAutofit/>
          </a:bodyPr>
          <a:lstStyle/>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fuse fields + PUF input</a:t>
            </a:r>
          </a:p>
        </p:txBody>
      </p:sp>
      <p:sp>
        <p:nvSpPr>
          <p:cNvPr id="51" name="v16-s6-axiado-eyebrow">
            <a:extLst>
              <a:ext uri="{FF2B5EF4-FFF2-40B4-BE49-F238E27FC236}">
                <a16:creationId xmlns:a16="http://schemas.microsoft.com/office/drawing/2014/main" id="{9D53CB6D-79D2-4085-9344-0F65B801C686}"/>
              </a:ext>
            </a:extLst>
          </p:cNvPr>
          <p:cNvSpPr>
            <a:spLocks noGrp="1"/>
          </p:cNvSpPr>
          <p:nvPr/>
        </p:nvSpPr>
        <p:spPr>
          <a:xfrm>
            <a:off x="676275" y="4505325"/>
            <a:ext cx="2247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NAMED PRODUCT DISCLOSURE</a:t>
            </a:r>
          </a:p>
        </p:txBody>
      </p:sp>
      <p:sp>
        <p:nvSpPr>
          <p:cNvPr id="52" name="v16-s6-axiado-title">
            <a:extLst>
              <a:ext uri="{FF2B5EF4-FFF2-40B4-BE49-F238E27FC236}">
                <a16:creationId xmlns:a16="http://schemas.microsoft.com/office/drawing/2014/main" id="{C9651B75-1DD3-45DD-ABE7-283E96E5033D}"/>
              </a:ext>
            </a:extLst>
          </p:cNvPr>
          <p:cNvSpPr>
            <a:spLocks noGrp="1"/>
          </p:cNvSpPr>
          <p:nvPr/>
        </p:nvSpPr>
        <p:spPr>
          <a:xfrm>
            <a:off x="676275" y="4724400"/>
            <a:ext cx="224790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AXIADO SCM3003</a:t>
            </a:r>
          </a:p>
        </p:txBody>
      </p:sp>
      <p:sp>
        <p:nvSpPr>
          <p:cNvPr id="53" name="v16-s6-axiado-body">
            <a:extLst>
              <a:ext uri="{FF2B5EF4-FFF2-40B4-BE49-F238E27FC236}">
                <a16:creationId xmlns:a16="http://schemas.microsoft.com/office/drawing/2014/main" id="{7F80FEB6-6403-4D5A-8263-73FB8B8166B9}"/>
              </a:ext>
            </a:extLst>
          </p:cNvPr>
          <p:cNvSpPr>
            <a:spLocks noGrp="1"/>
          </p:cNvSpPr>
          <p:nvPr/>
        </p:nvSpPr>
        <p:spPr>
          <a:xfrm>
            <a:off x="676275" y="5029200"/>
            <a:ext cx="2247900" cy="228600"/>
          </a:xfrm>
          <a:prstGeom prst="rect">
            <a:avLst/>
          </a:prstGeom>
          <a:noFill/>
          <a:ln w="0">
            <a:noFill/>
            <a:prstDash val="solid"/>
          </a:ln>
        </p:spPr>
        <p:txBody>
          <a:bodyPr wrap="square" lIns="0" tIns="0" rIns="0" bIns="0" anchor="t">
            <a:noAutofit/>
          </a:bodyPr>
          <a:lstStyle/>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BMC / RoT · OTP + PUF</a:t>
            </a:r>
          </a:p>
        </p:txBody>
      </p:sp>
      <p:sp>
        <p:nvSpPr>
          <p:cNvPr id="54" name="v16-s6-otp-eyebrow">
            <a:extLst>
              <a:ext uri="{FF2B5EF4-FFF2-40B4-BE49-F238E27FC236}">
                <a16:creationId xmlns:a16="http://schemas.microsoft.com/office/drawing/2014/main" id="{9367CB30-8766-4F60-9F9A-29E5F8049392}"/>
              </a:ext>
            </a:extLst>
          </p:cNvPr>
          <p:cNvSpPr>
            <a:spLocks noGrp="1"/>
          </p:cNvSpPr>
          <p:nvPr/>
        </p:nvSpPr>
        <p:spPr>
          <a:xfrm>
            <a:off x="4067175" y="2295525"/>
            <a:ext cx="28194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8A521E"/>
                </a:solidFill>
                <a:latin typeface="Consolas"/>
                <a:ea typeface="Consolas"/>
                <a:cs typeface="Consolas"/>
              </a:defRPr>
            </a:pPr>
            <a:r>
              <a:rPr sz="940" b="1">
                <a:solidFill>
                  <a:srgbClr val="8A521E"/>
                </a:solidFill>
                <a:latin typeface="Consolas"/>
                <a:ea typeface="Consolas"/>
                <a:cs typeface="Consolas"/>
              </a:rPr>
              <a:t>PERSISTENT POLICY</a:t>
            </a:r>
          </a:p>
        </p:txBody>
      </p:sp>
      <p:sp>
        <p:nvSpPr>
          <p:cNvPr id="55" name="v16-s6-otp-title">
            <a:extLst>
              <a:ext uri="{FF2B5EF4-FFF2-40B4-BE49-F238E27FC236}">
                <a16:creationId xmlns:a16="http://schemas.microsoft.com/office/drawing/2014/main" id="{8CDBC783-D8FA-47BD-AC9D-7A004A5CB402}"/>
              </a:ext>
            </a:extLst>
          </p:cNvPr>
          <p:cNvSpPr>
            <a:spLocks noGrp="1"/>
          </p:cNvSpPr>
          <p:nvPr/>
        </p:nvSpPr>
        <p:spPr>
          <a:xfrm>
            <a:off x="4067175" y="2514600"/>
            <a:ext cx="281940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OTP</a:t>
            </a:r>
          </a:p>
        </p:txBody>
      </p:sp>
      <p:sp>
        <p:nvSpPr>
          <p:cNvPr id="56" name="v16-s6-otp-body">
            <a:extLst>
              <a:ext uri="{FF2B5EF4-FFF2-40B4-BE49-F238E27FC236}">
                <a16:creationId xmlns:a16="http://schemas.microsoft.com/office/drawing/2014/main" id="{CAB336C2-13A3-4B4B-9891-DFA0AB0FDF42}"/>
              </a:ext>
            </a:extLst>
          </p:cNvPr>
          <p:cNvSpPr>
            <a:spLocks noGrp="1"/>
          </p:cNvSpPr>
          <p:nvPr/>
        </p:nvSpPr>
        <p:spPr>
          <a:xfrm>
            <a:off x="4067175" y="2819400"/>
            <a:ext cx="2819400" cy="628650"/>
          </a:xfrm>
          <a:prstGeom prst="rect">
            <a:avLst/>
          </a:prstGeom>
          <a:noFill/>
          <a:ln w="0">
            <a:noFill/>
            <a:prstDash val="solid"/>
          </a:ln>
        </p:spPr>
        <p:txBody>
          <a:bodyPr wrap="square" lIns="0" tIns="0" rIns="0" bIns="0" anchor="t">
            <a:noAutofit/>
          </a:bodyPr>
          <a:lstStyle/>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identity / digests</a:t>
            </a:r>
          </a:p>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lifecycle / revocation</a:t>
            </a:r>
          </a:p>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security version / immutable policy</a:t>
            </a:r>
          </a:p>
        </p:txBody>
      </p:sp>
      <p:sp>
        <p:nvSpPr>
          <p:cNvPr id="57" name="v16-s6-puf-eyebrow">
            <a:extLst>
              <a:ext uri="{FF2B5EF4-FFF2-40B4-BE49-F238E27FC236}">
                <a16:creationId xmlns:a16="http://schemas.microsoft.com/office/drawing/2014/main" id="{D2082AD9-0DBA-4A85-B1BD-9E25A071F5DD}"/>
              </a:ext>
            </a:extLst>
          </p:cNvPr>
          <p:cNvSpPr>
            <a:spLocks noGrp="1"/>
          </p:cNvSpPr>
          <p:nvPr/>
        </p:nvSpPr>
        <p:spPr>
          <a:xfrm>
            <a:off x="4067175" y="4086225"/>
            <a:ext cx="28194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RECONSTRUCTED ROOT</a:t>
            </a:r>
          </a:p>
        </p:txBody>
      </p:sp>
      <p:sp>
        <p:nvSpPr>
          <p:cNvPr id="58" name="v16-s6-puf-title">
            <a:extLst>
              <a:ext uri="{FF2B5EF4-FFF2-40B4-BE49-F238E27FC236}">
                <a16:creationId xmlns:a16="http://schemas.microsoft.com/office/drawing/2014/main" id="{0277A5D0-94A4-4550-862A-5AD85034784B}"/>
              </a:ext>
            </a:extLst>
          </p:cNvPr>
          <p:cNvSpPr>
            <a:spLocks noGrp="1"/>
          </p:cNvSpPr>
          <p:nvPr/>
        </p:nvSpPr>
        <p:spPr>
          <a:xfrm>
            <a:off x="4067175" y="4305300"/>
            <a:ext cx="281940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SRAM PUF</a:t>
            </a:r>
          </a:p>
        </p:txBody>
      </p:sp>
      <p:sp>
        <p:nvSpPr>
          <p:cNvPr id="59" name="v16-s6-puf-body">
            <a:extLst>
              <a:ext uri="{FF2B5EF4-FFF2-40B4-BE49-F238E27FC236}">
                <a16:creationId xmlns:a16="http://schemas.microsoft.com/office/drawing/2014/main" id="{8671E040-985B-43EA-9FCD-3FE2786A6A2D}"/>
              </a:ext>
            </a:extLst>
          </p:cNvPr>
          <p:cNvSpPr>
            <a:spLocks noGrp="1"/>
          </p:cNvSpPr>
          <p:nvPr/>
        </p:nvSpPr>
        <p:spPr>
          <a:xfrm>
            <a:off x="4067175" y="4610100"/>
            <a:ext cx="2819400" cy="495300"/>
          </a:xfrm>
          <a:prstGeom prst="rect">
            <a:avLst/>
          </a:prstGeom>
          <a:noFill/>
          <a:ln w="0">
            <a:noFill/>
            <a:prstDash val="solid"/>
          </a:ln>
        </p:spPr>
        <p:txBody>
          <a:bodyPr wrap="square" lIns="0" tIns="0" rIns="0" bIns="0" anchor="t">
            <a:noAutofit/>
          </a:bodyPr>
          <a:lstStyle/>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device-specific root input</a:t>
            </a:r>
          </a:p>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reconstructed—not stored</a:t>
            </a:r>
          </a:p>
        </p:txBody>
      </p:sp>
      <p:sp>
        <p:nvSpPr>
          <p:cNvPr id="60" name="v16-s6-qual-eyebrow">
            <a:extLst>
              <a:ext uri="{FF2B5EF4-FFF2-40B4-BE49-F238E27FC236}">
                <a16:creationId xmlns:a16="http://schemas.microsoft.com/office/drawing/2014/main" id="{3DD713E1-88F8-4B0E-9F8A-43EE299D82D8}"/>
              </a:ext>
            </a:extLst>
          </p:cNvPr>
          <p:cNvSpPr>
            <a:spLocks noGrp="1"/>
          </p:cNvSpPr>
          <p:nvPr/>
        </p:nvSpPr>
        <p:spPr>
          <a:xfrm>
            <a:off x="8029575" y="2714625"/>
            <a:ext cx="31432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940" b="1">
                <a:solidFill>
                  <a:srgbClr val="71ECE3"/>
                </a:solidFill>
                <a:latin typeface="Consolas"/>
                <a:ea typeface="Consolas"/>
                <a:cs typeface="Consolas"/>
              </a:rPr>
              <a:t>SYNOPSYS QUALIFICATION</a:t>
            </a:r>
          </a:p>
        </p:txBody>
      </p:sp>
      <p:sp>
        <p:nvSpPr>
          <p:cNvPr id="61" name="v16-s6-qual-title">
            <a:extLst>
              <a:ext uri="{FF2B5EF4-FFF2-40B4-BE49-F238E27FC236}">
                <a16:creationId xmlns:a16="http://schemas.microsoft.com/office/drawing/2014/main" id="{38C4CFBC-4CEC-464E-A2FA-2D534E6929F0}"/>
              </a:ext>
            </a:extLst>
          </p:cNvPr>
          <p:cNvSpPr>
            <a:spLocks noGrp="1"/>
          </p:cNvSpPr>
          <p:nvPr/>
        </p:nvSpPr>
        <p:spPr>
          <a:xfrm>
            <a:off x="8029575" y="2933700"/>
            <a:ext cx="3143250" cy="438150"/>
          </a:xfrm>
          <a:prstGeom prst="rect">
            <a:avLst/>
          </a:prstGeom>
          <a:noFill/>
          <a:ln w="0">
            <a:noFill/>
            <a:prstDash val="solid"/>
          </a:ln>
        </p:spPr>
        <p:txBody>
          <a:bodyPr wrap="square" lIns="0" tIns="0" rIns="0" bIns="0" anchor="t">
            <a:noAutofit/>
          </a:bodyPr>
          <a:lstStyle/>
          <a:p>
            <a:pPr algn="l">
              <a:lnSpc>
                <a:spcPct val="98000"/>
              </a:lnSpc>
              <a:buNone/>
              <a:defRPr sz="1650" b="1">
                <a:solidFill>
                  <a:srgbClr val="FFFFFF"/>
                </a:solidFill>
                <a:latin typeface="Arial"/>
                <a:ea typeface="Arial"/>
                <a:cs typeface="Arial"/>
              </a:defRPr>
            </a:pPr>
            <a:r>
              <a:rPr sz="1650" b="1">
                <a:solidFill>
                  <a:srgbClr val="FFFFFF"/>
                </a:solidFill>
                <a:latin typeface="Arial"/>
                <a:ea typeface="Arial"/>
                <a:cs typeface="Arial"/>
              </a:rPr>
              <a:t>ONE NAMED BMC / OAM TARGET</a:t>
            </a:r>
          </a:p>
        </p:txBody>
      </p:sp>
      <p:sp>
        <p:nvSpPr>
          <p:cNvPr id="62" name="v16-s6-qual-body">
            <a:extLst>
              <a:ext uri="{FF2B5EF4-FFF2-40B4-BE49-F238E27FC236}">
                <a16:creationId xmlns:a16="http://schemas.microsoft.com/office/drawing/2014/main" id="{EDAD6573-43F2-4F08-B501-42365D8ED618}"/>
              </a:ext>
            </a:extLst>
          </p:cNvPr>
          <p:cNvSpPr>
            <a:spLocks noGrp="1"/>
          </p:cNvSpPr>
          <p:nvPr/>
        </p:nvSpPr>
        <p:spPr>
          <a:xfrm>
            <a:off x="8029575" y="3419475"/>
            <a:ext cx="3143250" cy="1285875"/>
          </a:xfrm>
          <a:prstGeom prst="rect">
            <a:avLst/>
          </a:prstGeom>
          <a:noFill/>
          <a:ln w="0">
            <a:noFill/>
            <a:prstDash val="solid"/>
          </a:ln>
        </p:spPr>
        <p:txBody>
          <a:bodyPr wrap="square" lIns="0" tIns="0" rIns="0" bIns="0" anchor="t">
            <a:noAutofit/>
          </a:bodyPr>
          <a:lstStyle/>
          <a:p>
            <a:pPr algn="l">
              <a:lnSpc>
                <a:spcPct val="105000"/>
              </a:lnSpc>
              <a:buNone/>
              <a:defRPr sz="1430" b="0">
                <a:solidFill>
                  <a:srgbClr val="C8D9E0"/>
                </a:solidFill>
                <a:latin typeface="Arial"/>
                <a:ea typeface="Arial"/>
                <a:cs typeface="Arial"/>
              </a:defRPr>
            </a:pPr>
            <a:r>
              <a:rPr sz="1430" b="0">
                <a:solidFill>
                  <a:srgbClr val="C8D9E0"/>
                </a:solidFill>
                <a:latin typeface="Arial"/>
                <a:ea typeface="Arial"/>
                <a:cs typeface="Arial"/>
              </a:rPr>
              <a:t>map OTP fields + PUF behavior</a:t>
            </a:r>
          </a:p>
          <a:p>
            <a:pPr algn="l">
              <a:lnSpc>
                <a:spcPct val="105000"/>
              </a:lnSpc>
              <a:buNone/>
              <a:defRPr sz="1430" b="0">
                <a:solidFill>
                  <a:srgbClr val="C8D9E0"/>
                </a:solidFill>
                <a:latin typeface="Arial"/>
                <a:ea typeface="Arial"/>
                <a:cs typeface="Arial"/>
              </a:defRPr>
            </a:pPr>
            <a:r>
              <a:rPr sz="1430" b="0">
                <a:solidFill>
                  <a:srgbClr val="C8D9E0"/>
                </a:solidFill>
                <a:latin typeface="Arial"/>
                <a:ea typeface="Arial"/>
                <a:cs typeface="Arial"/>
              </a:rPr>
              <a:t>provisioning custody</a:t>
            </a:r>
          </a:p>
          <a:p>
            <a:pPr algn="l">
              <a:lnSpc>
                <a:spcPct val="105000"/>
              </a:lnSpc>
              <a:buNone/>
              <a:defRPr sz="1430" b="0">
                <a:solidFill>
                  <a:srgbClr val="C8D9E0"/>
                </a:solidFill>
                <a:latin typeface="Arial"/>
                <a:ea typeface="Arial"/>
                <a:cs typeface="Arial"/>
              </a:defRPr>
            </a:pPr>
            <a:r>
              <a:rPr sz="1430" b="0">
                <a:solidFill>
                  <a:srgbClr val="C8D9E0"/>
                </a:solidFill>
                <a:latin typeface="Arial"/>
                <a:ea typeface="Arial"/>
                <a:cs typeface="Arial"/>
              </a:rPr>
              <a:t>revocation budget</a:t>
            </a:r>
          </a:p>
          <a:p>
            <a:pPr algn="l">
              <a:lnSpc>
                <a:spcPct val="105000"/>
              </a:lnSpc>
              <a:buNone/>
              <a:defRPr sz="1430" b="0">
                <a:solidFill>
                  <a:srgbClr val="C8D9E0"/>
                </a:solidFill>
                <a:latin typeface="Arial"/>
                <a:ea typeface="Arial"/>
                <a:cs typeface="Arial"/>
              </a:defRPr>
            </a:pPr>
            <a:r>
              <a:rPr sz="1430" b="0">
                <a:solidFill>
                  <a:srgbClr val="C8D9E0"/>
                </a:solidFill>
                <a:latin typeface="Arial"/>
                <a:ea typeface="Arial"/>
                <a:cs typeface="Arial"/>
              </a:rPr>
              <a:t>interface + recovery</a:t>
            </a:r>
          </a:p>
          <a:p>
            <a:pPr algn="l">
              <a:lnSpc>
                <a:spcPct val="105000"/>
              </a:lnSpc>
              <a:buNone/>
              <a:defRPr sz="1430" b="0">
                <a:solidFill>
                  <a:srgbClr val="C8D9E0"/>
                </a:solidFill>
                <a:latin typeface="Arial"/>
                <a:ea typeface="Arial"/>
                <a:cs typeface="Arial"/>
              </a:defRPr>
            </a:pPr>
            <a:r>
              <a:rPr sz="1430" b="0">
                <a:solidFill>
                  <a:srgbClr val="C8D9E0"/>
                </a:solidFill>
                <a:latin typeface="Arial"/>
                <a:ea typeface="Arial"/>
                <a:cs typeface="Arial"/>
              </a:rPr>
              <a:t>threat model</a:t>
            </a:r>
          </a:p>
          <a:p>
            <a:pPr algn="l">
              <a:lnSpc>
                <a:spcPct val="105000"/>
              </a:lnSpc>
              <a:buNone/>
              <a:defRPr sz="1430" b="0">
                <a:solidFill>
                  <a:srgbClr val="C8D9E0"/>
                </a:solidFill>
                <a:latin typeface="Arial"/>
                <a:ea typeface="Arial"/>
                <a:cs typeface="Arial"/>
              </a:defRPr>
            </a:pPr>
            <a:r>
              <a:rPr sz="1430" b="0">
                <a:solidFill>
                  <a:srgbClr val="C8D9E0"/>
                </a:solidFill>
                <a:latin typeface="Arial"/>
                <a:ea typeface="Arial"/>
                <a:cs typeface="Arial"/>
              </a:rPr>
              <a:t>Synopsys package</a:t>
            </a:r>
          </a:p>
        </p:txBody>
      </p:sp>
      <p:sp>
        <p:nvSpPr>
          <p:cNvPr id="63" name="v16-s6-ask">
            <a:extLst>
              <a:ext uri="{FF2B5EF4-FFF2-40B4-BE49-F238E27FC236}">
                <a16:creationId xmlns:a16="http://schemas.microsoft.com/office/drawing/2014/main" id="{61E1CB08-E3B0-48E8-A098-498A8F7C877A}"/>
              </a:ext>
            </a:extLst>
          </p:cNvPr>
          <p:cNvSpPr>
            <a:spLocks noGrp="1"/>
          </p:cNvSpPr>
          <p:nvPr/>
        </p:nvSpPr>
        <p:spPr>
          <a:xfrm>
            <a:off x="514350" y="5524500"/>
            <a:ext cx="10820400" cy="609600"/>
          </a:xfrm>
          <a:prstGeom prst="roundRect">
            <a:avLst>
              <a:gd name="adj" fmla="val 12500"/>
            </a:avLst>
          </a:prstGeom>
          <a:solidFill>
            <a:srgbClr val="061B29"/>
          </a:solidFill>
          <a:ln w="0">
            <a:noFill/>
            <a:prstDash val="solid"/>
          </a:ln>
        </p:spPr>
      </p:sp>
      <p:sp>
        <p:nvSpPr>
          <p:cNvPr id="64" name="v16-s6-ask-text">
            <a:extLst>
              <a:ext uri="{FF2B5EF4-FFF2-40B4-BE49-F238E27FC236}">
                <a16:creationId xmlns:a16="http://schemas.microsoft.com/office/drawing/2014/main" id="{2D952F9D-9A9A-4890-BFE6-8E1F2A4750E2}"/>
              </a:ext>
            </a:extLst>
          </p:cNvPr>
          <p:cNvSpPr>
            <a:spLocks noGrp="1"/>
          </p:cNvSpPr>
          <p:nvPr/>
        </p:nvSpPr>
        <p:spPr>
          <a:xfrm>
            <a:off x="685800" y="5619750"/>
            <a:ext cx="10477500" cy="438150"/>
          </a:xfrm>
          <a:prstGeom prst="rect">
            <a:avLst/>
          </a:prstGeom>
          <a:noFill/>
          <a:ln w="0">
            <a:noFill/>
            <a:prstDash val="solid"/>
          </a:ln>
        </p:spPr>
        <p:txBody>
          <a:bodyPr wrap="square" lIns="0" tIns="0" rIns="0" bIns="0" anchor="ctr">
            <a:noAutofit/>
          </a:bodyPr>
          <a:lstStyle/>
          <a:p>
            <a:pPr algn="l">
              <a:lnSpc>
                <a:spcPct val="100000"/>
              </a:lnSpc>
              <a:buNone/>
              <a:defRPr sz="1530" b="1">
                <a:solidFill>
                  <a:srgbClr val="FFFFFF"/>
                </a:solidFill>
                <a:latin typeface="Arial"/>
                <a:ea typeface="Arial"/>
                <a:cs typeface="Arial"/>
              </a:defRPr>
            </a:pPr>
            <a:r>
              <a:rPr sz="1530" b="1">
                <a:solidFill>
                  <a:srgbClr val="FFFFFF"/>
                </a:solidFill>
                <a:latin typeface="Arial"/>
                <a:ea typeface="Arial"/>
                <a:cs typeface="Arial"/>
              </a:rPr>
              <a:t>Synopsys can qualify an integrated OTP + PUF package against one named target</a:t>
            </a:r>
          </a:p>
        </p:txBody>
      </p:sp>
    </p:spTree>
    <p:extLst>
      <p:ext uri="{BB962C8B-B14F-4D97-AF65-F5344CB8AC3E}">
        <p14:creationId xmlns:p14="http://schemas.microsoft.com/office/powerpoint/2010/main" val="1228125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v16-bg-4">
            <a:extLst>
              <a:ext uri="{FF2B5EF4-FFF2-40B4-BE49-F238E27FC236}">
                <a16:creationId xmlns:a16="http://schemas.microsoft.com/office/drawing/2014/main" id="{76504AFD-1F55-4CE9-946E-321D5D85DAE4}"/>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4">
            <a:extLst>
              <a:ext uri="{FF2B5EF4-FFF2-40B4-BE49-F238E27FC236}">
                <a16:creationId xmlns:a16="http://schemas.microsoft.com/office/drawing/2014/main" id="{0CE03D55-51F0-401D-A7CC-BCA9C5F74889}"/>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4">
            <a:extLst>
              <a:ext uri="{FF2B5EF4-FFF2-40B4-BE49-F238E27FC236}">
                <a16:creationId xmlns:a16="http://schemas.microsoft.com/office/drawing/2014/main" id="{26EA04C7-F20F-46E4-8A13-5DF5A2E316DF}"/>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rPr>
              <a:t>06 · QUALIFY NOW · TSMC IOT CONTINUUM</a:t>
            </a:r>
          </a:p>
        </p:txBody>
      </p:sp>
      <p:sp>
        <p:nvSpPr>
          <p:cNvPr id="4" name="v16-title-4">
            <a:extLst>
              <a:ext uri="{FF2B5EF4-FFF2-40B4-BE49-F238E27FC236}">
                <a16:creationId xmlns:a16="http://schemas.microsoft.com/office/drawing/2014/main" id="{43DF79D5-91B2-4D08-BF97-67EFEBFB451F}"/>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TSMC 22ULL to N4e Scaling</a:t>
            </a:r>
          </a:p>
          <a:p>
            <a:pPr>
              <a:spcBef>
                <a:spcPts val="0"/>
              </a:spcBef>
              <a:spcAft>
                <a:spcPts val="200"/>
              </a:spcAft>
            </a:pPr>
            <a:r>
              <a:rPr sz="2800" b="1">
                <a:solidFill>
                  <a:srgbClr val="0A2434"/>
                </a:solidFill>
                <a:latin typeface="Arial"/>
              </a:rPr>
              <a:t>Pure-Logic OTP as MCU Code Storage</a:t>
            </a:r>
          </a:p>
        </p:txBody>
      </p:sp>
      <p:sp>
        <p:nvSpPr>
          <p:cNvPr id="5" name="v16-subtitle-4">
            <a:extLst>
              <a:ext uri="{FF2B5EF4-FFF2-40B4-BE49-F238E27FC236}">
                <a16:creationId xmlns:a16="http://schemas.microsoft.com/office/drawing/2014/main" id="{58D9E135-F3FD-4471-B4DE-B15353A24F8A}"/>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rPr>
              <a:t>Sub-0.6V near-threshold operation · zero-mask code execution</a:t>
            </a:r>
          </a:p>
        </p:txBody>
      </p:sp>
      <p:sp>
        <p:nvSpPr>
          <p:cNvPr id="6" name="motif-line-0">
            <a:extLst>
              <a:ext uri="{FF2B5EF4-FFF2-40B4-BE49-F238E27FC236}">
                <a16:creationId xmlns:a16="http://schemas.microsoft.com/office/drawing/2014/main" id="{174AFB49-547C-463B-A63A-8FF23C61F3D7}"/>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356BFE93-8B28-49C5-86A7-7E2B3A324886}"/>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2F3B8D4E-125F-4528-B678-A309156EDA4F}"/>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85ADB0F1-74C5-4D1D-AFBA-DAE5425A9682}"/>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5CDB7829-37F6-4A16-B853-3A7F598D30C9}"/>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14AB18F3-ED0C-46ED-8B90-C214A99C29D2}"/>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88650DCD-302C-435C-B2F1-AD039AAEBD8C}"/>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41DDF931-5AB7-4568-9E26-6218D01AA902}"/>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33B07520-B5E7-44AE-A0A5-40FF799E9901}"/>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5A0CE108-C768-4EB0-9361-572F0F7D4EC0}"/>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4">
            <a:extLst>
              <a:ext uri="{FF2B5EF4-FFF2-40B4-BE49-F238E27FC236}">
                <a16:creationId xmlns:a16="http://schemas.microsoft.com/office/drawing/2014/main" id="{68AAF4C4-2B2A-44CE-A590-365D9087F730}"/>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4">
            <a:extLst>
              <a:ext uri="{FF2B5EF4-FFF2-40B4-BE49-F238E27FC236}">
                <a16:creationId xmlns:a16="http://schemas.microsoft.com/office/drawing/2014/main" id="{88AA0C11-4DFF-4CC1-89AC-194C643DE4CB}"/>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4">
            <a:extLst>
              <a:ext uri="{FF2B5EF4-FFF2-40B4-BE49-F238E27FC236}">
                <a16:creationId xmlns:a16="http://schemas.microsoft.com/office/drawing/2014/main" id="{802FB76D-9131-4CFE-ABCB-6DE9663DEC2F}"/>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07</a:t>
            </a:r>
          </a:p>
        </p:txBody>
      </p:sp>
      <p:sp>
        <p:nvSpPr>
          <p:cNvPr id="19" name="v16-s4-package">
            <a:extLst>
              <a:ext uri="{FF2B5EF4-FFF2-40B4-BE49-F238E27FC236}">
                <a16:creationId xmlns:a16="http://schemas.microsoft.com/office/drawing/2014/main" id="{AD792CF9-4EFC-471F-B096-E4856737483D}"/>
              </a:ext>
            </a:extLst>
          </p:cNvPr>
          <p:cNvSpPr>
            <a:spLocks noGrp="1"/>
          </p:cNvSpPr>
          <p:nvPr/>
        </p:nvSpPr>
        <p:spPr>
          <a:xfrm>
            <a:off x="514350" y="1885950"/>
            <a:ext cx="2190750" cy="285750"/>
          </a:xfrm>
          <a:prstGeom prst="roundRect">
            <a:avLst>
              <a:gd name="adj" fmla="val 50000"/>
            </a:avLst>
          </a:prstGeom>
          <a:solidFill>
            <a:srgbClr val="E9F4EF"/>
          </a:solidFill>
          <a:ln w="0">
            <a:noFill/>
            <a:prstDash val="solid"/>
          </a:ln>
        </p:spPr>
        <p:txBody>
          <a:bodyPr/>
          <a:lstStyle/>
          <a:p>
            <a:endParaRPr/>
          </a:p>
        </p:txBody>
      </p:sp>
      <p:sp>
        <p:nvSpPr>
          <p:cNvPr id="20" name="v16-s4-package-text">
            <a:extLst>
              <a:ext uri="{FF2B5EF4-FFF2-40B4-BE49-F238E27FC236}">
                <a16:creationId xmlns:a16="http://schemas.microsoft.com/office/drawing/2014/main" id="{BA03DB04-DFAA-4BFE-8E51-BB5F76E3D4ED}"/>
              </a:ext>
            </a:extLst>
          </p:cNvPr>
          <p:cNvSpPr>
            <a:spLocks noGrp="1"/>
          </p:cNvSpPr>
          <p:nvPr/>
        </p:nvSpPr>
        <p:spPr>
          <a:xfrm>
            <a:off x="609600" y="1952625"/>
            <a:ext cx="2000250" cy="171450"/>
          </a:xfrm>
          <a:prstGeom prst="rect">
            <a:avLst/>
          </a:prstGeom>
          <a:noFill/>
          <a:ln w="0">
            <a:noFill/>
            <a:prstDash val="solid"/>
          </a:ln>
        </p:spPr>
        <p:txBody>
          <a:bodyPr wrap="square" lIns="0" tIns="0" rIns="0" bIns="0" anchor="t">
            <a:noAutofit/>
          </a:bodyPr>
          <a:lstStyle/>
          <a:p>
            <a:pPr algn="ctr">
              <a:lnSpc>
                <a:spcPct val="103000"/>
              </a:lnSpc>
              <a:buNone/>
              <a:defRPr sz="930" b="1">
                <a:solidFill>
                  <a:srgbClr val="176B5C"/>
                </a:solidFill>
                <a:latin typeface="Consolas"/>
                <a:ea typeface="Consolas"/>
                <a:cs typeface="Consolas"/>
              </a:defRPr>
            </a:pPr>
            <a:r>
              <a:rPr sz="930" b="1">
                <a:solidFill>
                  <a:srgbClr val="176B5C"/>
                </a:solidFill>
                <a:latin typeface="Consolas"/>
              </a:rPr>
              <a:t>TSMC FOUNDRY CONTINUUM</a:t>
            </a:r>
          </a:p>
        </p:txBody>
      </p:sp>
      <p:sp>
        <p:nvSpPr>
          <p:cNvPr id="21" name="v16-s4-pmic-shadow">
            <a:extLst>
              <a:ext uri="{FF2B5EF4-FFF2-40B4-BE49-F238E27FC236}">
                <a16:creationId xmlns:a16="http://schemas.microsoft.com/office/drawing/2014/main" id="{33036AAB-BABF-4E71-A37E-8A73A767D749}"/>
              </a:ext>
            </a:extLst>
          </p:cNvPr>
          <p:cNvSpPr>
            <a:spLocks noGrp="1"/>
          </p:cNvSpPr>
          <p:nvPr/>
        </p:nvSpPr>
        <p:spPr>
          <a:xfrm>
            <a:off x="542925" y="2390775"/>
            <a:ext cx="4857750" cy="1352550"/>
          </a:xfrm>
          <a:prstGeom prst="roundRect">
            <a:avLst>
              <a:gd name="adj" fmla="val 5634"/>
            </a:avLst>
          </a:prstGeom>
          <a:solidFill>
            <a:srgbClr val="ECF2F4"/>
          </a:solidFill>
          <a:ln w="0">
            <a:noFill/>
            <a:prstDash val="solid"/>
          </a:ln>
        </p:spPr>
        <p:txBody>
          <a:bodyPr/>
          <a:lstStyle/>
          <a:p>
            <a:endParaRPr/>
          </a:p>
        </p:txBody>
      </p:sp>
      <p:sp>
        <p:nvSpPr>
          <p:cNvPr id="22" name="v16-s4-pmic">
            <a:extLst>
              <a:ext uri="{FF2B5EF4-FFF2-40B4-BE49-F238E27FC236}">
                <a16:creationId xmlns:a16="http://schemas.microsoft.com/office/drawing/2014/main" id="{AE514F6B-AA27-46F8-BDCB-781F1B7C8972}"/>
              </a:ext>
            </a:extLst>
          </p:cNvPr>
          <p:cNvSpPr>
            <a:spLocks noGrp="1"/>
          </p:cNvSpPr>
          <p:nvPr/>
        </p:nvSpPr>
        <p:spPr>
          <a:xfrm>
            <a:off x="514350" y="2343150"/>
            <a:ext cx="4857750" cy="1352550"/>
          </a:xfrm>
          <a:prstGeom prst="roundRect">
            <a:avLst>
              <a:gd name="adj" fmla="val 5634"/>
            </a:avLst>
          </a:prstGeom>
          <a:solidFill>
            <a:srgbClr val="E9F4EF"/>
          </a:solidFill>
          <a:ln w="10478">
            <a:solidFill>
              <a:srgbClr val="C9D6DA"/>
            </a:solidFill>
            <a:prstDash val="solid"/>
          </a:ln>
        </p:spPr>
        <p:txBody>
          <a:bodyPr/>
          <a:lstStyle/>
          <a:p>
            <a:endParaRPr/>
          </a:p>
        </p:txBody>
      </p:sp>
      <p:sp>
        <p:nvSpPr>
          <p:cNvPr id="23" name="v16-s4-pmic-top">
            <a:extLst>
              <a:ext uri="{FF2B5EF4-FFF2-40B4-BE49-F238E27FC236}">
                <a16:creationId xmlns:a16="http://schemas.microsoft.com/office/drawing/2014/main" id="{80504B77-4FDE-4E0E-9797-5BC07BB7665B}"/>
              </a:ext>
            </a:extLst>
          </p:cNvPr>
          <p:cNvSpPr>
            <a:spLocks noGrp="1"/>
          </p:cNvSpPr>
          <p:nvPr/>
        </p:nvSpPr>
        <p:spPr>
          <a:xfrm>
            <a:off x="514350" y="2343150"/>
            <a:ext cx="4857750" cy="57150"/>
          </a:xfrm>
          <a:prstGeom prst="roundRect">
            <a:avLst>
              <a:gd name="adj" fmla="val 50000"/>
            </a:avLst>
          </a:prstGeom>
          <a:solidFill>
            <a:srgbClr val="176B5C"/>
          </a:solidFill>
          <a:ln w="0">
            <a:noFill/>
            <a:prstDash val="solid"/>
          </a:ln>
        </p:spPr>
        <p:txBody>
          <a:bodyPr/>
          <a:lstStyle/>
          <a:p>
            <a:endParaRPr/>
          </a:p>
        </p:txBody>
      </p:sp>
      <p:sp>
        <p:nvSpPr>
          <p:cNvPr id="24" name="v16-s4-pmic-eyebrow">
            <a:extLst>
              <a:ext uri="{FF2B5EF4-FFF2-40B4-BE49-F238E27FC236}">
                <a16:creationId xmlns:a16="http://schemas.microsoft.com/office/drawing/2014/main" id="{F5473E45-0A45-405C-9F3D-6CF2A6BDDC69}"/>
              </a:ext>
            </a:extLst>
          </p:cNvPr>
          <p:cNvSpPr>
            <a:spLocks noGrp="1"/>
          </p:cNvSpPr>
          <p:nvPr/>
        </p:nvSpPr>
        <p:spPr>
          <a:xfrm>
            <a:off x="676275" y="2486025"/>
            <a:ext cx="4533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rPr>
              <a:t>TARGET 1 · TSMC 22ULL TO N4E</a:t>
            </a:r>
          </a:p>
        </p:txBody>
      </p:sp>
      <p:sp>
        <p:nvSpPr>
          <p:cNvPr id="25" name="v16-s4-pmic-title">
            <a:extLst>
              <a:ext uri="{FF2B5EF4-FFF2-40B4-BE49-F238E27FC236}">
                <a16:creationId xmlns:a16="http://schemas.microsoft.com/office/drawing/2014/main" id="{E7183B13-849A-458F-BD80-C923F887A269}"/>
              </a:ext>
            </a:extLst>
          </p:cNvPr>
          <p:cNvSpPr>
            <a:spLocks noGrp="1"/>
          </p:cNvSpPr>
          <p:nvPr/>
        </p:nvSpPr>
        <p:spPr>
          <a:xfrm>
            <a:off x="676275" y="2705100"/>
            <a:ext cx="4533900" cy="2857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rPr>
              <a:t>0.5V native ultra-low power FinFET</a:t>
            </a:r>
          </a:p>
        </p:txBody>
      </p:sp>
      <p:sp>
        <p:nvSpPr>
          <p:cNvPr id="26" name="v16-s4-pmic-body">
            <a:extLst>
              <a:ext uri="{FF2B5EF4-FFF2-40B4-BE49-F238E27FC236}">
                <a16:creationId xmlns:a16="http://schemas.microsoft.com/office/drawing/2014/main" id="{FBE24F82-5625-43B1-A5FE-84B97F97BB14}"/>
              </a:ext>
            </a:extLst>
          </p:cNvPr>
          <p:cNvSpPr>
            <a:spLocks noGrp="1"/>
          </p:cNvSpPr>
          <p:nvPr/>
        </p:nvSpPr>
        <p:spPr>
          <a:xfrm>
            <a:off x="676275" y="3067050"/>
            <a:ext cx="4533900" cy="495300"/>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rPr>
              <a:t>Public proof: 22ULL to N4e near-threshold operation drops dynamic power by &gt;75%</a:t>
            </a:r>
          </a:p>
        </p:txBody>
      </p:sp>
      <p:sp>
        <p:nvSpPr>
          <p:cNvPr id="27" name="v16-s4-spd-shadow">
            <a:extLst>
              <a:ext uri="{FF2B5EF4-FFF2-40B4-BE49-F238E27FC236}">
                <a16:creationId xmlns:a16="http://schemas.microsoft.com/office/drawing/2014/main" id="{DAFFA866-86C4-4D2B-BF01-507E0BD67868}"/>
              </a:ext>
            </a:extLst>
          </p:cNvPr>
          <p:cNvSpPr>
            <a:spLocks noGrp="1"/>
          </p:cNvSpPr>
          <p:nvPr/>
        </p:nvSpPr>
        <p:spPr>
          <a:xfrm>
            <a:off x="542925" y="4010025"/>
            <a:ext cx="4857750" cy="1352550"/>
          </a:xfrm>
          <a:prstGeom prst="roundRect">
            <a:avLst>
              <a:gd name="adj" fmla="val 5634"/>
            </a:avLst>
          </a:prstGeom>
          <a:solidFill>
            <a:srgbClr val="ECF2F4"/>
          </a:solidFill>
          <a:ln w="0">
            <a:noFill/>
            <a:prstDash val="solid"/>
          </a:ln>
        </p:spPr>
        <p:txBody>
          <a:bodyPr/>
          <a:lstStyle/>
          <a:p>
            <a:endParaRPr/>
          </a:p>
        </p:txBody>
      </p:sp>
      <p:sp>
        <p:nvSpPr>
          <p:cNvPr id="28" name="v16-s4-spd">
            <a:extLst>
              <a:ext uri="{FF2B5EF4-FFF2-40B4-BE49-F238E27FC236}">
                <a16:creationId xmlns:a16="http://schemas.microsoft.com/office/drawing/2014/main" id="{16412639-CA6E-4364-946F-AD6B831CA902}"/>
              </a:ext>
            </a:extLst>
          </p:cNvPr>
          <p:cNvSpPr>
            <a:spLocks noGrp="1"/>
          </p:cNvSpPr>
          <p:nvPr/>
        </p:nvSpPr>
        <p:spPr>
          <a:xfrm>
            <a:off x="514350" y="3962400"/>
            <a:ext cx="4857750" cy="1352550"/>
          </a:xfrm>
          <a:prstGeom prst="roundRect">
            <a:avLst>
              <a:gd name="adj" fmla="val 5634"/>
            </a:avLst>
          </a:prstGeom>
          <a:solidFill>
            <a:srgbClr val="E4F4F4"/>
          </a:solidFill>
          <a:ln w="10478">
            <a:solidFill>
              <a:srgbClr val="C9D6DA"/>
            </a:solidFill>
            <a:prstDash val="solid"/>
          </a:ln>
        </p:spPr>
        <p:txBody>
          <a:bodyPr/>
          <a:lstStyle/>
          <a:p>
            <a:endParaRPr/>
          </a:p>
        </p:txBody>
      </p:sp>
      <p:sp>
        <p:nvSpPr>
          <p:cNvPr id="29" name="v16-s4-spd-top">
            <a:extLst>
              <a:ext uri="{FF2B5EF4-FFF2-40B4-BE49-F238E27FC236}">
                <a16:creationId xmlns:a16="http://schemas.microsoft.com/office/drawing/2014/main" id="{A0C601DF-C318-4A74-9E40-0E6A7BBF031C}"/>
              </a:ext>
            </a:extLst>
          </p:cNvPr>
          <p:cNvSpPr>
            <a:spLocks noGrp="1"/>
          </p:cNvSpPr>
          <p:nvPr/>
        </p:nvSpPr>
        <p:spPr>
          <a:xfrm>
            <a:off x="514350" y="3962400"/>
            <a:ext cx="4857750" cy="57150"/>
          </a:xfrm>
          <a:prstGeom prst="roundRect">
            <a:avLst>
              <a:gd name="adj" fmla="val 50000"/>
            </a:avLst>
          </a:prstGeom>
          <a:solidFill>
            <a:srgbClr val="087A7A"/>
          </a:solidFill>
          <a:ln w="0">
            <a:noFill/>
            <a:prstDash val="solid"/>
          </a:ln>
        </p:spPr>
        <p:txBody>
          <a:bodyPr/>
          <a:lstStyle/>
          <a:p>
            <a:endParaRPr/>
          </a:p>
        </p:txBody>
      </p:sp>
      <p:sp>
        <p:nvSpPr>
          <p:cNvPr id="30" name="v16-s4-spd-eyebrow">
            <a:extLst>
              <a:ext uri="{FF2B5EF4-FFF2-40B4-BE49-F238E27FC236}">
                <a16:creationId xmlns:a16="http://schemas.microsoft.com/office/drawing/2014/main" id="{1D9A862D-1BC1-4CF2-A515-17ED73101A50}"/>
              </a:ext>
            </a:extLst>
          </p:cNvPr>
          <p:cNvSpPr>
            <a:spLocks noGrp="1"/>
          </p:cNvSpPr>
          <p:nvPr/>
        </p:nvSpPr>
        <p:spPr>
          <a:xfrm>
            <a:off x="676275" y="4105275"/>
            <a:ext cx="4533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rPr>
              <a:t>TARGET 2 · THE 22NM ENVM DILEMMA</a:t>
            </a:r>
          </a:p>
        </p:txBody>
      </p:sp>
      <p:sp>
        <p:nvSpPr>
          <p:cNvPr id="31" name="v16-s4-spd-title">
            <a:extLst>
              <a:ext uri="{FF2B5EF4-FFF2-40B4-BE49-F238E27FC236}">
                <a16:creationId xmlns:a16="http://schemas.microsoft.com/office/drawing/2014/main" id="{9680F9DA-F8EE-43B7-9E19-522E012B8CBA}"/>
              </a:ext>
            </a:extLst>
          </p:cNvPr>
          <p:cNvSpPr>
            <a:spLocks noGrp="1"/>
          </p:cNvSpPr>
          <p:nvPr/>
        </p:nvSpPr>
        <p:spPr>
          <a:xfrm>
            <a:off x="676275" y="4324350"/>
            <a:ext cx="4533900" cy="2857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rPr>
              <a:t>28nm eFlash extinction cliff</a:t>
            </a:r>
          </a:p>
        </p:txBody>
      </p:sp>
      <p:sp>
        <p:nvSpPr>
          <p:cNvPr id="32" name="v16-s4-spd-body">
            <a:extLst>
              <a:ext uri="{FF2B5EF4-FFF2-40B4-BE49-F238E27FC236}">
                <a16:creationId xmlns:a16="http://schemas.microsoft.com/office/drawing/2014/main" id="{FFF6A9E7-6ABF-4C78-B61B-6100A216C1A2}"/>
              </a:ext>
            </a:extLst>
          </p:cNvPr>
          <p:cNvSpPr>
            <a:spLocks noGrp="1"/>
          </p:cNvSpPr>
          <p:nvPr/>
        </p:nvSpPr>
        <p:spPr>
          <a:xfrm>
            <a:off x="676275" y="4686300"/>
            <a:ext cx="4533900" cy="495300"/>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rPr>
              <a:t>Public proof: ReRAM (+2 masks) and MRAM (+4 masks) inflate wafer cost by 15%-30%</a:t>
            </a:r>
          </a:p>
        </p:txBody>
      </p:sp>
      <p:sp>
        <p:nvSpPr>
          <p:cNvPr id="33" name="v16-s4-qual-shadow">
            <a:extLst>
              <a:ext uri="{FF2B5EF4-FFF2-40B4-BE49-F238E27FC236}">
                <a16:creationId xmlns:a16="http://schemas.microsoft.com/office/drawing/2014/main" id="{7D458017-8170-428F-8A0E-000E6B8C937C}"/>
              </a:ext>
            </a:extLst>
          </p:cNvPr>
          <p:cNvSpPr>
            <a:spLocks noGrp="1"/>
          </p:cNvSpPr>
          <p:nvPr/>
        </p:nvSpPr>
        <p:spPr>
          <a:xfrm>
            <a:off x="6219825" y="2390775"/>
            <a:ext cx="5143500" cy="2971800"/>
          </a:xfrm>
          <a:prstGeom prst="roundRect">
            <a:avLst>
              <a:gd name="adj" fmla="val 2564"/>
            </a:avLst>
          </a:prstGeom>
          <a:solidFill>
            <a:srgbClr val="04131E"/>
          </a:solidFill>
          <a:ln w="0">
            <a:noFill/>
            <a:prstDash val="solid"/>
          </a:ln>
        </p:spPr>
        <p:txBody>
          <a:bodyPr/>
          <a:lstStyle/>
          <a:p>
            <a:endParaRPr/>
          </a:p>
        </p:txBody>
      </p:sp>
      <p:sp>
        <p:nvSpPr>
          <p:cNvPr id="34" name="v16-s4-qual">
            <a:extLst>
              <a:ext uri="{FF2B5EF4-FFF2-40B4-BE49-F238E27FC236}">
                <a16:creationId xmlns:a16="http://schemas.microsoft.com/office/drawing/2014/main" id="{6772D2F4-ABF2-4158-B4BD-3E14055DC42D}"/>
              </a:ext>
            </a:extLst>
          </p:cNvPr>
          <p:cNvSpPr>
            <a:spLocks noGrp="1"/>
          </p:cNvSpPr>
          <p:nvPr/>
        </p:nvSpPr>
        <p:spPr>
          <a:xfrm>
            <a:off x="6191250" y="2343150"/>
            <a:ext cx="5143500" cy="2971800"/>
          </a:xfrm>
          <a:prstGeom prst="roundRect">
            <a:avLst>
              <a:gd name="adj" fmla="val 2564"/>
            </a:avLst>
          </a:prstGeom>
          <a:solidFill>
            <a:srgbClr val="061B29"/>
          </a:solidFill>
          <a:ln w="0">
            <a:noFill/>
            <a:prstDash val="solid"/>
          </a:ln>
        </p:spPr>
        <p:txBody>
          <a:bodyPr/>
          <a:lstStyle/>
          <a:p>
            <a:endParaRPr/>
          </a:p>
        </p:txBody>
      </p:sp>
      <p:sp>
        <p:nvSpPr>
          <p:cNvPr id="35" name="v16-s4-qual-top">
            <a:extLst>
              <a:ext uri="{FF2B5EF4-FFF2-40B4-BE49-F238E27FC236}">
                <a16:creationId xmlns:a16="http://schemas.microsoft.com/office/drawing/2014/main" id="{BB4188D0-F515-4240-8C97-2275C9894145}"/>
              </a:ext>
            </a:extLst>
          </p:cNvPr>
          <p:cNvSpPr>
            <a:spLocks noGrp="1"/>
          </p:cNvSpPr>
          <p:nvPr/>
        </p:nvSpPr>
        <p:spPr>
          <a:xfrm>
            <a:off x="6191250" y="2343150"/>
            <a:ext cx="5143500" cy="57150"/>
          </a:xfrm>
          <a:prstGeom prst="roundRect">
            <a:avLst>
              <a:gd name="adj" fmla="val 50000"/>
            </a:avLst>
          </a:prstGeom>
          <a:solidFill>
            <a:srgbClr val="71ECE3"/>
          </a:solidFill>
          <a:ln w="0">
            <a:noFill/>
            <a:prstDash val="solid"/>
          </a:ln>
        </p:spPr>
        <p:txBody>
          <a:bodyPr/>
          <a:lstStyle/>
          <a:p>
            <a:endParaRPr/>
          </a:p>
        </p:txBody>
      </p:sp>
      <p:cxnSp>
        <p:nvCxnSpPr>
          <p:cNvPr id="78" name="接點: 肘形 77"/>
          <p:cNvCxnSpPr>
            <a:stCxn id="22" idx="3"/>
            <a:endCxn id="34" idx="1"/>
          </p:cNvCxnSpPr>
          <p:nvPr/>
        </p:nvCxnSpPr>
        <p:spPr>
          <a:xfrm>
            <a:off x="5372100" y="3019425"/>
            <a:ext cx="819150" cy="809625"/>
          </a:xfrm>
          <a:prstGeom prst="bentConnector3">
            <a:avLst>
              <a:gd name="adj1" fmla="val 50000"/>
            </a:avLst>
          </a:prstGeom>
          <a:ln w="19050" cap="rnd">
            <a:solidFill>
              <a:srgbClr val="2B9D7A"/>
            </a:solidFill>
            <a:prstDash val="solid"/>
            <a:round/>
            <a:tailEnd type="arrow" w="sm" len="sm"/>
          </a:ln>
        </p:spPr>
      </p:cxnSp>
      <p:cxnSp>
        <p:nvCxnSpPr>
          <p:cNvPr id="79" name="接點: 肘形 78"/>
          <p:cNvCxnSpPr>
            <a:stCxn id="28" idx="3"/>
            <a:endCxn id="34" idx="1"/>
          </p:cNvCxnSpPr>
          <p:nvPr/>
        </p:nvCxnSpPr>
        <p:spPr>
          <a:xfrm flipV="1">
            <a:off x="5372100" y="3829050"/>
            <a:ext cx="819150" cy="809625"/>
          </a:xfrm>
          <a:prstGeom prst="bentConnector3">
            <a:avLst>
              <a:gd name="adj1" fmla="val 50000"/>
            </a:avLst>
          </a:prstGeom>
          <a:ln w="19050" cap="rnd">
            <a:solidFill>
              <a:srgbClr val="087A7A"/>
            </a:solidFill>
            <a:prstDash val="solid"/>
            <a:round/>
            <a:tailEnd type="arrow" w="sm" len="sm"/>
          </a:ln>
        </p:spPr>
      </p:cxnSp>
      <p:sp>
        <p:nvSpPr>
          <p:cNvPr id="38" name="v16-s4-qual-eyebrow">
            <a:extLst>
              <a:ext uri="{FF2B5EF4-FFF2-40B4-BE49-F238E27FC236}">
                <a16:creationId xmlns:a16="http://schemas.microsoft.com/office/drawing/2014/main" id="{B6AB9B07-779A-415E-8FDA-5D501A7D1E75}"/>
              </a:ext>
            </a:extLst>
          </p:cNvPr>
          <p:cNvSpPr>
            <a:spLocks noGrp="1"/>
          </p:cNvSpPr>
          <p:nvPr/>
        </p:nvSpPr>
        <p:spPr>
          <a:xfrm>
            <a:off x="6353175" y="2486025"/>
            <a:ext cx="4819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940" b="1">
                <a:solidFill>
                  <a:srgbClr val="71ECE3"/>
                </a:solidFill>
                <a:latin typeface="Consolas"/>
              </a:rPr>
              <a:t>SYNOPSYS QUALIFICATION CONTRACT</a:t>
            </a:r>
          </a:p>
        </p:txBody>
      </p:sp>
      <p:sp>
        <p:nvSpPr>
          <p:cNvPr id="39" name="v16-s4-qual-title">
            <a:extLst>
              <a:ext uri="{FF2B5EF4-FFF2-40B4-BE49-F238E27FC236}">
                <a16:creationId xmlns:a16="http://schemas.microsoft.com/office/drawing/2014/main" id="{AEC24726-902F-4828-9238-C4C86C836EF1}"/>
              </a:ext>
            </a:extLst>
          </p:cNvPr>
          <p:cNvSpPr>
            <a:spLocks noGrp="1"/>
          </p:cNvSpPr>
          <p:nvPr/>
        </p:nvSpPr>
        <p:spPr>
          <a:xfrm>
            <a:off x="6353175" y="2705100"/>
            <a:ext cx="4819650" cy="438150"/>
          </a:xfrm>
          <a:prstGeom prst="rect">
            <a:avLst/>
          </a:prstGeom>
          <a:noFill/>
          <a:ln w="0">
            <a:noFill/>
            <a:prstDash val="solid"/>
          </a:ln>
        </p:spPr>
        <p:txBody>
          <a:bodyPr wrap="square" lIns="0" tIns="0" rIns="0" bIns="0" anchor="t">
            <a:noAutofit/>
          </a:bodyPr>
          <a:lstStyle/>
          <a:p>
            <a:pPr algn="l">
              <a:lnSpc>
                <a:spcPct val="98000"/>
              </a:lnSpc>
              <a:buNone/>
              <a:defRPr sz="2000" b="1">
                <a:solidFill>
                  <a:srgbClr val="FFFFFF"/>
                </a:solidFill>
                <a:latin typeface="Arial"/>
                <a:ea typeface="Arial"/>
                <a:cs typeface="Arial"/>
              </a:defRPr>
            </a:pPr>
            <a:r>
              <a:rPr sz="2000" b="1">
                <a:solidFill>
                  <a:srgbClr val="FFFFFF"/>
                </a:solidFill>
                <a:latin typeface="Arial"/>
              </a:rPr>
              <a:t>Qualify AntiFuse OTP as Code Core</a:t>
            </a:r>
          </a:p>
        </p:txBody>
      </p:sp>
      <p:sp>
        <p:nvSpPr>
          <p:cNvPr id="40" name="v16-s4-qual-body">
            <a:extLst>
              <a:ext uri="{FF2B5EF4-FFF2-40B4-BE49-F238E27FC236}">
                <a16:creationId xmlns:a16="http://schemas.microsoft.com/office/drawing/2014/main" id="{0D65952E-09FD-484E-A491-1C60DBE941E5}"/>
              </a:ext>
            </a:extLst>
          </p:cNvPr>
          <p:cNvSpPr>
            <a:spLocks noGrp="1"/>
          </p:cNvSpPr>
          <p:nvPr/>
        </p:nvSpPr>
        <p:spPr>
          <a:xfrm>
            <a:off x="6353175" y="3190875"/>
            <a:ext cx="4819650" cy="1990725"/>
          </a:xfrm>
          <a:prstGeom prst="rect">
            <a:avLst/>
          </a:prstGeom>
          <a:noFill/>
          <a:ln w="0">
            <a:noFill/>
            <a:prstDash val="solid"/>
          </a:ln>
        </p:spPr>
        <p:txBody>
          <a:bodyPr wrap="square" lIns="0" tIns="0" rIns="0" bIns="0" anchor="t">
            <a:noAutofit/>
          </a:bodyPr>
          <a:lstStyle/>
          <a:p>
            <a:pPr algn="l">
              <a:lnSpc>
                <a:spcPct val="105000"/>
              </a:lnSpc>
              <a:buNone/>
              <a:defRPr sz="1530" b="0">
                <a:solidFill>
                  <a:srgbClr val="C8D9E0"/>
                </a:solidFill>
                <a:latin typeface="Arial"/>
                <a:ea typeface="Arial"/>
                <a:cs typeface="Arial"/>
              </a:defRPr>
            </a:pPr>
            <a:r>
              <a:rPr sz="1530" b="0">
                <a:solidFill>
                  <a:srgbClr val="C8D9E0"/>
                </a:solidFill>
                <a:latin typeface="Arial"/>
              </a:rPr>
              <a:t>• zero extra mask cost on standard CMOS logic</a:t>
            </a:r>
          </a:p>
          <a:p>
            <a:r>
              <a:rPr sz="1530" b="0">
                <a:solidFill>
                  <a:srgbClr val="C8D9E0"/>
                </a:solidFill>
                <a:latin typeface="Arial"/>
              </a:rPr>
              <a:t>• 0.5V direct XIP boot and DMA to ULL SRAM</a:t>
            </a:r>
          </a:p>
          <a:p>
            <a:r>
              <a:rPr sz="1530" b="0">
                <a:solidFill>
                  <a:srgbClr val="C8D9E0"/>
                </a:solidFill>
                <a:latin typeface="Arial"/>
              </a:rPr>
              <a:t>• indirection jump tables for virtual bug patches</a:t>
            </a:r>
          </a:p>
          <a:p>
            <a:r>
              <a:rPr sz="1530" b="0">
                <a:solidFill>
                  <a:srgbClr val="C8D9E0"/>
                </a:solidFill>
                <a:latin typeface="Arial"/>
              </a:rPr>
              <a:t>• zero standby leakage for 10+ year battery life</a:t>
            </a:r>
          </a:p>
          <a:p>
            <a:r>
              <a:rPr sz="1530" b="0">
                <a:solidFill>
                  <a:srgbClr val="C8D9E0"/>
                </a:solidFill>
                <a:latin typeface="Arial"/>
              </a:rPr>
              <a:t>• TSMC 22ULL / 12FFC+ / N6e silicon proof</a:t>
            </a:r>
          </a:p>
          <a:p>
            <a:r>
              <a:rPr sz="1530" b="0">
                <a:solidFill>
                  <a:srgbClr val="C8D9E0"/>
                </a:solidFill>
                <a:latin typeface="Arial"/>
              </a:rPr>
              <a:t>• candidate unit: macro code density budget</a:t>
            </a:r>
          </a:p>
        </p:txBody>
      </p:sp>
      <p:sp>
        <p:nvSpPr>
          <p:cNvPr id="41" name="v16-s4-boundary">
            <a:extLst>
              <a:ext uri="{FF2B5EF4-FFF2-40B4-BE49-F238E27FC236}">
                <a16:creationId xmlns:a16="http://schemas.microsoft.com/office/drawing/2014/main" id="{0616F39E-C089-41CA-A764-29C2587AC67D}"/>
              </a:ext>
            </a:extLst>
          </p:cNvPr>
          <p:cNvSpPr>
            <a:spLocks noGrp="1"/>
          </p:cNvSpPr>
          <p:nvPr/>
        </p:nvSpPr>
        <p:spPr>
          <a:xfrm>
            <a:off x="514350" y="5581650"/>
            <a:ext cx="10820400" cy="552450"/>
          </a:xfrm>
          <a:prstGeom prst="roundRect">
            <a:avLst>
              <a:gd name="adj" fmla="val 13793"/>
            </a:avLst>
          </a:prstGeom>
          <a:solidFill>
            <a:srgbClr val="061B29"/>
          </a:solidFill>
          <a:ln w="0">
            <a:noFill/>
            <a:prstDash val="solid"/>
          </a:ln>
        </p:spPr>
        <p:txBody>
          <a:bodyPr/>
          <a:lstStyle/>
          <a:p>
            <a:endParaRPr/>
          </a:p>
        </p:txBody>
      </p:sp>
      <p:sp>
        <p:nvSpPr>
          <p:cNvPr id="42" name="v16-s4-boundary-text">
            <a:extLst>
              <a:ext uri="{FF2B5EF4-FFF2-40B4-BE49-F238E27FC236}">
                <a16:creationId xmlns:a16="http://schemas.microsoft.com/office/drawing/2014/main" id="{A492ECEF-DD51-43FE-B4E8-545B6ABF9E46}"/>
              </a:ext>
            </a:extLst>
          </p:cNvPr>
          <p:cNvSpPr>
            <a:spLocks noGrp="1"/>
          </p:cNvSpPr>
          <p:nvPr/>
        </p:nvSpPr>
        <p:spPr>
          <a:xfrm>
            <a:off x="685800" y="5676900"/>
            <a:ext cx="10477500" cy="381000"/>
          </a:xfrm>
          <a:prstGeom prst="rect">
            <a:avLst/>
          </a:prstGeom>
          <a:noFill/>
          <a:ln w="0">
            <a:noFill/>
            <a:prstDash val="solid"/>
          </a:ln>
        </p:spPr>
        <p:txBody>
          <a:bodyPr wrap="square" lIns="0" tIns="0" rIns="0" bIns="0" anchor="ctr">
            <a:noAutofit/>
          </a:bodyPr>
          <a:lstStyle/>
          <a:p>
            <a:pPr algn="l">
              <a:lnSpc>
                <a:spcPct val="100000"/>
              </a:lnSpc>
              <a:buNone/>
              <a:defRPr sz="1430" b="1">
                <a:solidFill>
                  <a:srgbClr val="FFFFFF"/>
                </a:solidFill>
                <a:latin typeface="Arial"/>
                <a:ea typeface="Arial"/>
                <a:cs typeface="Arial"/>
              </a:defRPr>
            </a:pPr>
            <a:r>
              <a:rPr sz="1430" b="1">
                <a:solidFill>
                  <a:srgbClr val="FFFFFF"/>
                </a:solidFill>
                <a:latin typeface="Arial"/>
              </a:rPr>
              <a:t>Public foundry roadmap: eFlash extinct below 28nm · Pure-logic AntiFuse OTP enables low-cost IoT MCU code storage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v16-bg-4">
            <a:extLst>
              <a:ext uri="{FF2B5EF4-FFF2-40B4-BE49-F238E27FC236}">
                <a16:creationId xmlns:a16="http://schemas.microsoft.com/office/drawing/2014/main" id="{76504AFD-1F55-4CE9-946E-321D5D85DAE4}"/>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4">
            <a:extLst>
              <a:ext uri="{FF2B5EF4-FFF2-40B4-BE49-F238E27FC236}">
                <a16:creationId xmlns:a16="http://schemas.microsoft.com/office/drawing/2014/main" id="{0CE03D55-51F0-401D-A7CC-BCA9C5F74889}"/>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4">
            <a:extLst>
              <a:ext uri="{FF2B5EF4-FFF2-40B4-BE49-F238E27FC236}">
                <a16:creationId xmlns:a16="http://schemas.microsoft.com/office/drawing/2014/main" id="{26EA04C7-F20F-46E4-8A13-5DF5A2E316DF}"/>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rPr>
              <a:t>07 · QUALIFY NOW · 3D CHIPLETS &amp; UCIE</a:t>
            </a:r>
          </a:p>
        </p:txBody>
      </p:sp>
      <p:sp>
        <p:nvSpPr>
          <p:cNvPr id="4" name="v16-title-4">
            <a:extLst>
              <a:ext uri="{FF2B5EF4-FFF2-40B4-BE49-F238E27FC236}">
                <a16:creationId xmlns:a16="http://schemas.microsoft.com/office/drawing/2014/main" id="{43DF79D5-91B2-4D08-BF97-67EFEBFB451F}"/>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3D SoIC Disaggregated Security</a:t>
            </a:r>
          </a:p>
          <a:p>
            <a:pPr>
              <a:spcBef>
                <a:spcPts val="0"/>
              </a:spcBef>
              <a:spcAft>
                <a:spcPts val="200"/>
              </a:spcAft>
            </a:pPr>
            <a:r>
              <a:rPr sz="2800" b="1">
                <a:solidFill>
                  <a:srgbClr val="0A2434"/>
                </a:solidFill>
                <a:latin typeface="Arial"/>
              </a:rPr>
              <a:t>Dedicated Hardware RoT per Chiplet</a:t>
            </a:r>
          </a:p>
        </p:txBody>
      </p:sp>
      <p:sp>
        <p:nvSpPr>
          <p:cNvPr id="5" name="v16-subtitle-4">
            <a:extLst>
              <a:ext uri="{FF2B5EF4-FFF2-40B4-BE49-F238E27FC236}">
                <a16:creationId xmlns:a16="http://schemas.microsoft.com/office/drawing/2014/main" id="{58D9E135-F3FD-4471-B4DE-B15353A24F8A}"/>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rPr>
              <a:t>Eliminating multi-die stacking loss · pre-bond KGD attestation</a:t>
            </a:r>
          </a:p>
        </p:txBody>
      </p:sp>
      <p:sp>
        <p:nvSpPr>
          <p:cNvPr id="6" name="motif-line-0">
            <a:extLst>
              <a:ext uri="{FF2B5EF4-FFF2-40B4-BE49-F238E27FC236}">
                <a16:creationId xmlns:a16="http://schemas.microsoft.com/office/drawing/2014/main" id="{174AFB49-547C-463B-A63A-8FF23C61F3D7}"/>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356BFE93-8B28-49C5-86A7-7E2B3A324886}"/>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2F3B8D4E-125F-4528-B678-A309156EDA4F}"/>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85ADB0F1-74C5-4D1D-AFBA-DAE5425A9682}"/>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5CDB7829-37F6-4A16-B853-3A7F598D30C9}"/>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14AB18F3-ED0C-46ED-8B90-C214A99C29D2}"/>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88650DCD-302C-435C-B2F1-AD039AAEBD8C}"/>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41DDF931-5AB7-4568-9E26-6218D01AA902}"/>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33B07520-B5E7-44AE-A0A5-40FF799E9901}"/>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5A0CE108-C768-4EB0-9361-572F0F7D4EC0}"/>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4">
            <a:extLst>
              <a:ext uri="{FF2B5EF4-FFF2-40B4-BE49-F238E27FC236}">
                <a16:creationId xmlns:a16="http://schemas.microsoft.com/office/drawing/2014/main" id="{68AAF4C4-2B2A-44CE-A590-365D9087F730}"/>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4">
            <a:extLst>
              <a:ext uri="{FF2B5EF4-FFF2-40B4-BE49-F238E27FC236}">
                <a16:creationId xmlns:a16="http://schemas.microsoft.com/office/drawing/2014/main" id="{88AA0C11-4DFF-4CC1-89AC-194C643DE4CB}"/>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4">
            <a:extLst>
              <a:ext uri="{FF2B5EF4-FFF2-40B4-BE49-F238E27FC236}">
                <a16:creationId xmlns:a16="http://schemas.microsoft.com/office/drawing/2014/main" id="{802FB76D-9131-4CFE-ABCB-6DE9663DEC2F}"/>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08</a:t>
            </a:r>
          </a:p>
        </p:txBody>
      </p:sp>
      <p:sp>
        <p:nvSpPr>
          <p:cNvPr id="19" name="v16-s4-package">
            <a:extLst>
              <a:ext uri="{FF2B5EF4-FFF2-40B4-BE49-F238E27FC236}">
                <a16:creationId xmlns:a16="http://schemas.microsoft.com/office/drawing/2014/main" id="{AD792CF9-4EFC-471F-B096-E4856737483D}"/>
              </a:ext>
            </a:extLst>
          </p:cNvPr>
          <p:cNvSpPr>
            <a:spLocks noGrp="1"/>
          </p:cNvSpPr>
          <p:nvPr/>
        </p:nvSpPr>
        <p:spPr>
          <a:xfrm>
            <a:off x="514350" y="1885950"/>
            <a:ext cx="2190750" cy="285750"/>
          </a:xfrm>
          <a:prstGeom prst="roundRect">
            <a:avLst>
              <a:gd name="adj" fmla="val 50000"/>
            </a:avLst>
          </a:prstGeom>
          <a:solidFill>
            <a:srgbClr val="E9F4EF"/>
          </a:solidFill>
          <a:ln w="0">
            <a:noFill/>
            <a:prstDash val="solid"/>
          </a:ln>
        </p:spPr>
        <p:txBody>
          <a:bodyPr/>
          <a:lstStyle/>
          <a:p>
            <a:endParaRPr/>
          </a:p>
        </p:txBody>
      </p:sp>
      <p:sp>
        <p:nvSpPr>
          <p:cNvPr id="20" name="v16-s4-package-text">
            <a:extLst>
              <a:ext uri="{FF2B5EF4-FFF2-40B4-BE49-F238E27FC236}">
                <a16:creationId xmlns:a16="http://schemas.microsoft.com/office/drawing/2014/main" id="{BA03DB04-DFAA-4BFE-8E51-BB5F76E3D4ED}"/>
              </a:ext>
            </a:extLst>
          </p:cNvPr>
          <p:cNvSpPr>
            <a:spLocks noGrp="1"/>
          </p:cNvSpPr>
          <p:nvPr/>
        </p:nvSpPr>
        <p:spPr>
          <a:xfrm>
            <a:off x="609600" y="1952625"/>
            <a:ext cx="2000250" cy="171450"/>
          </a:xfrm>
          <a:prstGeom prst="rect">
            <a:avLst/>
          </a:prstGeom>
          <a:noFill/>
          <a:ln w="0">
            <a:noFill/>
            <a:prstDash val="solid"/>
          </a:ln>
        </p:spPr>
        <p:txBody>
          <a:bodyPr wrap="square" lIns="0" tIns="0" rIns="0" bIns="0" anchor="t">
            <a:noAutofit/>
          </a:bodyPr>
          <a:lstStyle/>
          <a:p>
            <a:pPr algn="ctr">
              <a:lnSpc>
                <a:spcPct val="103000"/>
              </a:lnSpc>
              <a:buNone/>
              <a:defRPr sz="930" b="1">
                <a:solidFill>
                  <a:srgbClr val="176B5C"/>
                </a:solidFill>
                <a:latin typeface="Consolas"/>
                <a:ea typeface="Consolas"/>
                <a:cs typeface="Consolas"/>
              </a:defRPr>
            </a:pPr>
            <a:r>
              <a:rPr sz="930" b="1">
                <a:solidFill>
                  <a:srgbClr val="176B5C"/>
                </a:solidFill>
                <a:latin typeface="Consolas"/>
              </a:rPr>
              <a:t>3D PACKAGING INTEGRITY</a:t>
            </a:r>
          </a:p>
        </p:txBody>
      </p:sp>
      <p:sp>
        <p:nvSpPr>
          <p:cNvPr id="21" name="v16-s4-pmic-shadow">
            <a:extLst>
              <a:ext uri="{FF2B5EF4-FFF2-40B4-BE49-F238E27FC236}">
                <a16:creationId xmlns:a16="http://schemas.microsoft.com/office/drawing/2014/main" id="{33036AAB-BABF-4E71-A37E-8A73A767D749}"/>
              </a:ext>
            </a:extLst>
          </p:cNvPr>
          <p:cNvSpPr>
            <a:spLocks noGrp="1"/>
          </p:cNvSpPr>
          <p:nvPr/>
        </p:nvSpPr>
        <p:spPr>
          <a:xfrm>
            <a:off x="542925" y="2390775"/>
            <a:ext cx="4857750" cy="1352550"/>
          </a:xfrm>
          <a:prstGeom prst="roundRect">
            <a:avLst>
              <a:gd name="adj" fmla="val 5634"/>
            </a:avLst>
          </a:prstGeom>
          <a:solidFill>
            <a:srgbClr val="ECF2F4"/>
          </a:solidFill>
          <a:ln w="0">
            <a:noFill/>
            <a:prstDash val="solid"/>
          </a:ln>
        </p:spPr>
        <p:txBody>
          <a:bodyPr/>
          <a:lstStyle/>
          <a:p>
            <a:endParaRPr/>
          </a:p>
        </p:txBody>
      </p:sp>
      <p:sp>
        <p:nvSpPr>
          <p:cNvPr id="22" name="v16-s4-pmic">
            <a:extLst>
              <a:ext uri="{FF2B5EF4-FFF2-40B4-BE49-F238E27FC236}">
                <a16:creationId xmlns:a16="http://schemas.microsoft.com/office/drawing/2014/main" id="{AE514F6B-AA27-46F8-BDCB-781F1B7C8972}"/>
              </a:ext>
            </a:extLst>
          </p:cNvPr>
          <p:cNvSpPr>
            <a:spLocks noGrp="1"/>
          </p:cNvSpPr>
          <p:nvPr/>
        </p:nvSpPr>
        <p:spPr>
          <a:xfrm>
            <a:off x="514350" y="2343150"/>
            <a:ext cx="4857750" cy="1352550"/>
          </a:xfrm>
          <a:prstGeom prst="roundRect">
            <a:avLst>
              <a:gd name="adj" fmla="val 5634"/>
            </a:avLst>
          </a:prstGeom>
          <a:solidFill>
            <a:srgbClr val="E9F4EF"/>
          </a:solidFill>
          <a:ln w="10478">
            <a:solidFill>
              <a:srgbClr val="C9D6DA"/>
            </a:solidFill>
            <a:prstDash val="solid"/>
          </a:ln>
        </p:spPr>
        <p:txBody>
          <a:bodyPr/>
          <a:lstStyle/>
          <a:p>
            <a:endParaRPr/>
          </a:p>
        </p:txBody>
      </p:sp>
      <p:sp>
        <p:nvSpPr>
          <p:cNvPr id="23" name="v16-s4-pmic-top">
            <a:extLst>
              <a:ext uri="{FF2B5EF4-FFF2-40B4-BE49-F238E27FC236}">
                <a16:creationId xmlns:a16="http://schemas.microsoft.com/office/drawing/2014/main" id="{80504B77-4FDE-4E0E-9797-5BC07BB7665B}"/>
              </a:ext>
            </a:extLst>
          </p:cNvPr>
          <p:cNvSpPr>
            <a:spLocks noGrp="1"/>
          </p:cNvSpPr>
          <p:nvPr/>
        </p:nvSpPr>
        <p:spPr>
          <a:xfrm>
            <a:off x="514350" y="2343150"/>
            <a:ext cx="4857750" cy="57150"/>
          </a:xfrm>
          <a:prstGeom prst="roundRect">
            <a:avLst>
              <a:gd name="adj" fmla="val 50000"/>
            </a:avLst>
          </a:prstGeom>
          <a:solidFill>
            <a:srgbClr val="176B5C"/>
          </a:solidFill>
          <a:ln w="0">
            <a:noFill/>
            <a:prstDash val="solid"/>
          </a:ln>
        </p:spPr>
        <p:txBody>
          <a:bodyPr/>
          <a:lstStyle/>
          <a:p>
            <a:endParaRPr/>
          </a:p>
        </p:txBody>
      </p:sp>
      <p:sp>
        <p:nvSpPr>
          <p:cNvPr id="24" name="v16-s4-pmic-eyebrow">
            <a:extLst>
              <a:ext uri="{FF2B5EF4-FFF2-40B4-BE49-F238E27FC236}">
                <a16:creationId xmlns:a16="http://schemas.microsoft.com/office/drawing/2014/main" id="{F5473E45-0A45-405C-9F3D-6CF2A6BDDC69}"/>
              </a:ext>
            </a:extLst>
          </p:cNvPr>
          <p:cNvSpPr>
            <a:spLocks noGrp="1"/>
          </p:cNvSpPr>
          <p:nvPr/>
        </p:nvSpPr>
        <p:spPr>
          <a:xfrm>
            <a:off x="676275" y="2486025"/>
            <a:ext cx="4533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rPr>
              <a:t>TARGET 1 · 3D SOIC STACKING INTEGRITY</a:t>
            </a:r>
          </a:p>
        </p:txBody>
      </p:sp>
      <p:sp>
        <p:nvSpPr>
          <p:cNvPr id="25" name="v16-s4-pmic-title">
            <a:extLst>
              <a:ext uri="{FF2B5EF4-FFF2-40B4-BE49-F238E27FC236}">
                <a16:creationId xmlns:a16="http://schemas.microsoft.com/office/drawing/2014/main" id="{E7183B13-849A-458F-BD80-C923F887A269}"/>
              </a:ext>
            </a:extLst>
          </p:cNvPr>
          <p:cNvSpPr>
            <a:spLocks noGrp="1"/>
          </p:cNvSpPr>
          <p:nvPr/>
        </p:nvSpPr>
        <p:spPr>
          <a:xfrm>
            <a:off x="676275" y="2705100"/>
            <a:ext cx="4533900" cy="2857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rPr>
              <a:t>Known Good Die (KGD) verification</a:t>
            </a:r>
          </a:p>
        </p:txBody>
      </p:sp>
      <p:sp>
        <p:nvSpPr>
          <p:cNvPr id="26" name="v16-s4-pmic-body">
            <a:extLst>
              <a:ext uri="{FF2B5EF4-FFF2-40B4-BE49-F238E27FC236}">
                <a16:creationId xmlns:a16="http://schemas.microsoft.com/office/drawing/2014/main" id="{FBE24F82-5625-43B1-A5FE-84B97F97BB14}"/>
              </a:ext>
            </a:extLst>
          </p:cNvPr>
          <p:cNvSpPr>
            <a:spLocks noGrp="1"/>
          </p:cNvSpPr>
          <p:nvPr/>
        </p:nvSpPr>
        <p:spPr>
          <a:xfrm>
            <a:off x="676275" y="3067050"/>
            <a:ext cx="4533900" cy="495300"/>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rPr>
              <a:t>Public proof: defective unverified die in 3D stack destroys the entire multi-die package</a:t>
            </a:r>
          </a:p>
        </p:txBody>
      </p:sp>
      <p:sp>
        <p:nvSpPr>
          <p:cNvPr id="27" name="v16-s4-spd-shadow">
            <a:extLst>
              <a:ext uri="{FF2B5EF4-FFF2-40B4-BE49-F238E27FC236}">
                <a16:creationId xmlns:a16="http://schemas.microsoft.com/office/drawing/2014/main" id="{DAFFA866-86C4-4D2B-BF01-507E0BD67868}"/>
              </a:ext>
            </a:extLst>
          </p:cNvPr>
          <p:cNvSpPr>
            <a:spLocks noGrp="1"/>
          </p:cNvSpPr>
          <p:nvPr/>
        </p:nvSpPr>
        <p:spPr>
          <a:xfrm>
            <a:off x="542925" y="4010025"/>
            <a:ext cx="4857750" cy="1352550"/>
          </a:xfrm>
          <a:prstGeom prst="roundRect">
            <a:avLst>
              <a:gd name="adj" fmla="val 5634"/>
            </a:avLst>
          </a:prstGeom>
          <a:solidFill>
            <a:srgbClr val="ECF2F4"/>
          </a:solidFill>
          <a:ln w="0">
            <a:noFill/>
            <a:prstDash val="solid"/>
          </a:ln>
        </p:spPr>
        <p:txBody>
          <a:bodyPr/>
          <a:lstStyle/>
          <a:p>
            <a:endParaRPr/>
          </a:p>
        </p:txBody>
      </p:sp>
      <p:sp>
        <p:nvSpPr>
          <p:cNvPr id="28" name="v16-s4-spd">
            <a:extLst>
              <a:ext uri="{FF2B5EF4-FFF2-40B4-BE49-F238E27FC236}">
                <a16:creationId xmlns:a16="http://schemas.microsoft.com/office/drawing/2014/main" id="{16412639-CA6E-4364-946F-AD6B831CA902}"/>
              </a:ext>
            </a:extLst>
          </p:cNvPr>
          <p:cNvSpPr>
            <a:spLocks noGrp="1"/>
          </p:cNvSpPr>
          <p:nvPr/>
        </p:nvSpPr>
        <p:spPr>
          <a:xfrm>
            <a:off x="514350" y="3962400"/>
            <a:ext cx="4857750" cy="1352550"/>
          </a:xfrm>
          <a:prstGeom prst="roundRect">
            <a:avLst>
              <a:gd name="adj" fmla="val 5634"/>
            </a:avLst>
          </a:prstGeom>
          <a:solidFill>
            <a:srgbClr val="E4F4F4"/>
          </a:solidFill>
          <a:ln w="10478">
            <a:solidFill>
              <a:srgbClr val="C9D6DA"/>
            </a:solidFill>
            <a:prstDash val="solid"/>
          </a:ln>
        </p:spPr>
        <p:txBody>
          <a:bodyPr/>
          <a:lstStyle/>
          <a:p>
            <a:endParaRPr/>
          </a:p>
        </p:txBody>
      </p:sp>
      <p:sp>
        <p:nvSpPr>
          <p:cNvPr id="29" name="v16-s4-spd-top">
            <a:extLst>
              <a:ext uri="{FF2B5EF4-FFF2-40B4-BE49-F238E27FC236}">
                <a16:creationId xmlns:a16="http://schemas.microsoft.com/office/drawing/2014/main" id="{A0C601DF-C318-4A74-9E40-0E6A7BBF031C}"/>
              </a:ext>
            </a:extLst>
          </p:cNvPr>
          <p:cNvSpPr>
            <a:spLocks noGrp="1"/>
          </p:cNvSpPr>
          <p:nvPr/>
        </p:nvSpPr>
        <p:spPr>
          <a:xfrm>
            <a:off x="514350" y="3962400"/>
            <a:ext cx="4857750" cy="57150"/>
          </a:xfrm>
          <a:prstGeom prst="roundRect">
            <a:avLst>
              <a:gd name="adj" fmla="val 50000"/>
            </a:avLst>
          </a:prstGeom>
          <a:solidFill>
            <a:srgbClr val="087A7A"/>
          </a:solidFill>
          <a:ln w="0">
            <a:noFill/>
            <a:prstDash val="solid"/>
          </a:ln>
        </p:spPr>
        <p:txBody>
          <a:bodyPr/>
          <a:lstStyle/>
          <a:p>
            <a:endParaRPr/>
          </a:p>
        </p:txBody>
      </p:sp>
      <p:sp>
        <p:nvSpPr>
          <p:cNvPr id="30" name="v16-s4-spd-eyebrow">
            <a:extLst>
              <a:ext uri="{FF2B5EF4-FFF2-40B4-BE49-F238E27FC236}">
                <a16:creationId xmlns:a16="http://schemas.microsoft.com/office/drawing/2014/main" id="{1D9A862D-1BC1-4CF2-A515-17ED73101A50}"/>
              </a:ext>
            </a:extLst>
          </p:cNvPr>
          <p:cNvSpPr>
            <a:spLocks noGrp="1"/>
          </p:cNvSpPr>
          <p:nvPr/>
        </p:nvSpPr>
        <p:spPr>
          <a:xfrm>
            <a:off x="676275" y="4105275"/>
            <a:ext cx="4533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rPr>
              <a:t>TARGET 2 · UCIE 1.3 / 2.0 SECURITY</a:t>
            </a:r>
          </a:p>
        </p:txBody>
      </p:sp>
      <p:sp>
        <p:nvSpPr>
          <p:cNvPr id="31" name="v16-s4-spd-title">
            <a:extLst>
              <a:ext uri="{FF2B5EF4-FFF2-40B4-BE49-F238E27FC236}">
                <a16:creationId xmlns:a16="http://schemas.microsoft.com/office/drawing/2014/main" id="{9680F9DA-F8EE-43B7-9E19-522E012B8CBA}"/>
              </a:ext>
            </a:extLst>
          </p:cNvPr>
          <p:cNvSpPr>
            <a:spLocks noGrp="1"/>
          </p:cNvSpPr>
          <p:nvPr/>
        </p:nvSpPr>
        <p:spPr>
          <a:xfrm>
            <a:off x="676275" y="4324350"/>
            <a:ext cx="4533900" cy="2857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rPr>
              <a:t>Die-to-Die zero-trust link security</a:t>
            </a:r>
          </a:p>
        </p:txBody>
      </p:sp>
      <p:sp>
        <p:nvSpPr>
          <p:cNvPr id="32" name="v16-s4-spd-body">
            <a:extLst>
              <a:ext uri="{FF2B5EF4-FFF2-40B4-BE49-F238E27FC236}">
                <a16:creationId xmlns:a16="http://schemas.microsoft.com/office/drawing/2014/main" id="{FFF6A9E7-6ABF-4C78-B61B-6100A216C1A2}"/>
              </a:ext>
            </a:extLst>
          </p:cNvPr>
          <p:cNvSpPr>
            <a:spLocks noGrp="1"/>
          </p:cNvSpPr>
          <p:nvPr/>
        </p:nvSpPr>
        <p:spPr>
          <a:xfrm>
            <a:off x="676275" y="4686300"/>
            <a:ext cx="4533900" cy="495300"/>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rPr>
              <a:t>Public proof: SPDM 1.3 mandates per-die cryptographic authentication before link traffic</a:t>
            </a:r>
          </a:p>
        </p:txBody>
      </p:sp>
      <p:sp>
        <p:nvSpPr>
          <p:cNvPr id="33" name="v16-s4-qual-shadow">
            <a:extLst>
              <a:ext uri="{FF2B5EF4-FFF2-40B4-BE49-F238E27FC236}">
                <a16:creationId xmlns:a16="http://schemas.microsoft.com/office/drawing/2014/main" id="{7D458017-8170-428F-8A0E-000E6B8C937C}"/>
              </a:ext>
            </a:extLst>
          </p:cNvPr>
          <p:cNvSpPr>
            <a:spLocks noGrp="1"/>
          </p:cNvSpPr>
          <p:nvPr/>
        </p:nvSpPr>
        <p:spPr>
          <a:xfrm>
            <a:off x="6219825" y="2390775"/>
            <a:ext cx="5143500" cy="2971800"/>
          </a:xfrm>
          <a:prstGeom prst="roundRect">
            <a:avLst>
              <a:gd name="adj" fmla="val 2564"/>
            </a:avLst>
          </a:prstGeom>
          <a:solidFill>
            <a:srgbClr val="04131E"/>
          </a:solidFill>
          <a:ln w="0">
            <a:noFill/>
            <a:prstDash val="solid"/>
          </a:ln>
        </p:spPr>
        <p:txBody>
          <a:bodyPr/>
          <a:lstStyle/>
          <a:p>
            <a:endParaRPr/>
          </a:p>
        </p:txBody>
      </p:sp>
      <p:sp>
        <p:nvSpPr>
          <p:cNvPr id="34" name="v16-s4-qual">
            <a:extLst>
              <a:ext uri="{FF2B5EF4-FFF2-40B4-BE49-F238E27FC236}">
                <a16:creationId xmlns:a16="http://schemas.microsoft.com/office/drawing/2014/main" id="{6772D2F4-ABF2-4158-B4BD-3E14055DC42D}"/>
              </a:ext>
            </a:extLst>
          </p:cNvPr>
          <p:cNvSpPr>
            <a:spLocks noGrp="1"/>
          </p:cNvSpPr>
          <p:nvPr/>
        </p:nvSpPr>
        <p:spPr>
          <a:xfrm>
            <a:off x="6191250" y="2343150"/>
            <a:ext cx="5143500" cy="2971800"/>
          </a:xfrm>
          <a:prstGeom prst="roundRect">
            <a:avLst>
              <a:gd name="adj" fmla="val 2564"/>
            </a:avLst>
          </a:prstGeom>
          <a:solidFill>
            <a:srgbClr val="061B29"/>
          </a:solidFill>
          <a:ln w="0">
            <a:noFill/>
            <a:prstDash val="solid"/>
          </a:ln>
        </p:spPr>
        <p:txBody>
          <a:bodyPr/>
          <a:lstStyle/>
          <a:p>
            <a:endParaRPr/>
          </a:p>
        </p:txBody>
      </p:sp>
      <p:sp>
        <p:nvSpPr>
          <p:cNvPr id="35" name="v16-s4-qual-top">
            <a:extLst>
              <a:ext uri="{FF2B5EF4-FFF2-40B4-BE49-F238E27FC236}">
                <a16:creationId xmlns:a16="http://schemas.microsoft.com/office/drawing/2014/main" id="{BB4188D0-F515-4240-8C97-2275C9894145}"/>
              </a:ext>
            </a:extLst>
          </p:cNvPr>
          <p:cNvSpPr>
            <a:spLocks noGrp="1"/>
          </p:cNvSpPr>
          <p:nvPr/>
        </p:nvSpPr>
        <p:spPr>
          <a:xfrm>
            <a:off x="6191250" y="2343150"/>
            <a:ext cx="5143500" cy="57150"/>
          </a:xfrm>
          <a:prstGeom prst="roundRect">
            <a:avLst>
              <a:gd name="adj" fmla="val 50000"/>
            </a:avLst>
          </a:prstGeom>
          <a:solidFill>
            <a:srgbClr val="71ECE3"/>
          </a:solidFill>
          <a:ln w="0">
            <a:noFill/>
            <a:prstDash val="solid"/>
          </a:ln>
        </p:spPr>
        <p:txBody>
          <a:bodyPr/>
          <a:lstStyle/>
          <a:p>
            <a:endParaRPr/>
          </a:p>
        </p:txBody>
      </p:sp>
      <p:cxnSp>
        <p:nvCxnSpPr>
          <p:cNvPr id="78" name="接點: 肘形 77"/>
          <p:cNvCxnSpPr>
            <a:stCxn id="22" idx="3"/>
            <a:endCxn id="34" idx="1"/>
          </p:cNvCxnSpPr>
          <p:nvPr/>
        </p:nvCxnSpPr>
        <p:spPr>
          <a:xfrm>
            <a:off x="5372100" y="3019425"/>
            <a:ext cx="819150" cy="809625"/>
          </a:xfrm>
          <a:prstGeom prst="bentConnector3">
            <a:avLst>
              <a:gd name="adj1" fmla="val 50000"/>
            </a:avLst>
          </a:prstGeom>
          <a:ln w="19050" cap="rnd">
            <a:solidFill>
              <a:srgbClr val="2B9D7A"/>
            </a:solidFill>
            <a:prstDash val="solid"/>
            <a:round/>
            <a:tailEnd type="arrow" w="sm" len="sm"/>
          </a:ln>
        </p:spPr>
      </p:cxnSp>
      <p:cxnSp>
        <p:nvCxnSpPr>
          <p:cNvPr id="79" name="接點: 肘形 78"/>
          <p:cNvCxnSpPr>
            <a:stCxn id="28" idx="3"/>
            <a:endCxn id="34" idx="1"/>
          </p:cNvCxnSpPr>
          <p:nvPr/>
        </p:nvCxnSpPr>
        <p:spPr>
          <a:xfrm flipV="1">
            <a:off x="5372100" y="3829050"/>
            <a:ext cx="819150" cy="809625"/>
          </a:xfrm>
          <a:prstGeom prst="bentConnector3">
            <a:avLst>
              <a:gd name="adj1" fmla="val 50000"/>
            </a:avLst>
          </a:prstGeom>
          <a:ln w="19050" cap="rnd">
            <a:solidFill>
              <a:srgbClr val="087A7A"/>
            </a:solidFill>
            <a:prstDash val="solid"/>
            <a:round/>
            <a:tailEnd type="arrow" w="sm" len="sm"/>
          </a:ln>
        </p:spPr>
      </p:cxnSp>
      <p:sp>
        <p:nvSpPr>
          <p:cNvPr id="38" name="v16-s4-qual-eyebrow">
            <a:extLst>
              <a:ext uri="{FF2B5EF4-FFF2-40B4-BE49-F238E27FC236}">
                <a16:creationId xmlns:a16="http://schemas.microsoft.com/office/drawing/2014/main" id="{B6AB9B07-779A-415E-8FDA-5D501A7D1E75}"/>
              </a:ext>
            </a:extLst>
          </p:cNvPr>
          <p:cNvSpPr>
            <a:spLocks noGrp="1"/>
          </p:cNvSpPr>
          <p:nvPr/>
        </p:nvSpPr>
        <p:spPr>
          <a:xfrm>
            <a:off x="6353175" y="2486025"/>
            <a:ext cx="4819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940" b="1">
                <a:solidFill>
                  <a:srgbClr val="71ECE3"/>
                </a:solidFill>
                <a:latin typeface="Consolas"/>
              </a:rPr>
              <a:t>SYNOPSYS QUALIFICATION CONTRACT</a:t>
            </a:r>
          </a:p>
        </p:txBody>
      </p:sp>
      <p:sp>
        <p:nvSpPr>
          <p:cNvPr id="39" name="v16-s4-qual-title">
            <a:extLst>
              <a:ext uri="{FF2B5EF4-FFF2-40B4-BE49-F238E27FC236}">
                <a16:creationId xmlns:a16="http://schemas.microsoft.com/office/drawing/2014/main" id="{AEC24726-902F-4828-9238-C4C86C836EF1}"/>
              </a:ext>
            </a:extLst>
          </p:cNvPr>
          <p:cNvSpPr>
            <a:spLocks noGrp="1"/>
          </p:cNvSpPr>
          <p:nvPr/>
        </p:nvSpPr>
        <p:spPr>
          <a:xfrm>
            <a:off x="6353175" y="2705100"/>
            <a:ext cx="4819650" cy="438150"/>
          </a:xfrm>
          <a:prstGeom prst="rect">
            <a:avLst/>
          </a:prstGeom>
          <a:noFill/>
          <a:ln w="0">
            <a:noFill/>
            <a:prstDash val="solid"/>
          </a:ln>
        </p:spPr>
        <p:txBody>
          <a:bodyPr wrap="square" lIns="0" tIns="0" rIns="0" bIns="0" anchor="t">
            <a:noAutofit/>
          </a:bodyPr>
          <a:lstStyle/>
          <a:p>
            <a:pPr algn="l">
              <a:lnSpc>
                <a:spcPct val="98000"/>
              </a:lnSpc>
              <a:buNone/>
              <a:defRPr sz="2000" b="1">
                <a:solidFill>
                  <a:srgbClr val="FFFFFF"/>
                </a:solidFill>
                <a:latin typeface="Arial"/>
                <a:ea typeface="Arial"/>
                <a:cs typeface="Arial"/>
              </a:defRPr>
            </a:pPr>
            <a:r>
              <a:rPr sz="2000" b="1">
                <a:solidFill>
                  <a:srgbClr val="FFFFFF"/>
                </a:solidFill>
                <a:latin typeface="Arial"/>
              </a:rPr>
              <a:t>Deploy AntiFuse OTP + PUF per die</a:t>
            </a:r>
          </a:p>
        </p:txBody>
      </p:sp>
      <p:sp>
        <p:nvSpPr>
          <p:cNvPr id="40" name="v16-s4-qual-body">
            <a:extLst>
              <a:ext uri="{FF2B5EF4-FFF2-40B4-BE49-F238E27FC236}">
                <a16:creationId xmlns:a16="http://schemas.microsoft.com/office/drawing/2014/main" id="{0D65952E-09FD-484E-A491-1C60DBE941E5}"/>
              </a:ext>
            </a:extLst>
          </p:cNvPr>
          <p:cNvSpPr>
            <a:spLocks noGrp="1"/>
          </p:cNvSpPr>
          <p:nvPr/>
        </p:nvSpPr>
        <p:spPr>
          <a:xfrm>
            <a:off x="6353175" y="3190875"/>
            <a:ext cx="4819650" cy="1990725"/>
          </a:xfrm>
          <a:prstGeom prst="rect">
            <a:avLst/>
          </a:prstGeom>
          <a:noFill/>
          <a:ln w="0">
            <a:noFill/>
            <a:prstDash val="solid"/>
          </a:ln>
        </p:spPr>
        <p:txBody>
          <a:bodyPr wrap="square" lIns="0" tIns="0" rIns="0" bIns="0" anchor="t">
            <a:noAutofit/>
          </a:bodyPr>
          <a:lstStyle/>
          <a:p>
            <a:pPr algn="l">
              <a:lnSpc>
                <a:spcPct val="105000"/>
              </a:lnSpc>
              <a:buNone/>
              <a:defRPr sz="1530" b="0">
                <a:solidFill>
                  <a:srgbClr val="C8D9E0"/>
                </a:solidFill>
                <a:latin typeface="Arial"/>
                <a:ea typeface="Arial"/>
                <a:cs typeface="Arial"/>
              </a:defRPr>
            </a:pPr>
            <a:r>
              <a:rPr sz="1530" b="0">
                <a:solidFill>
                  <a:srgbClr val="C8D9E0"/>
                </a:solidFill>
                <a:latin typeface="Arial"/>
              </a:rPr>
              <a:t>• die-unique immutable identity and versioning</a:t>
            </a:r>
          </a:p>
          <a:p>
            <a:r>
              <a:rPr sz="1530" b="0">
                <a:solidFill>
                  <a:srgbClr val="C8D9E0"/>
                </a:solidFill>
                <a:latin typeface="Arial"/>
              </a:rPr>
              <a:t>• isolated pre-bond test key for wafer probe</a:t>
            </a:r>
          </a:p>
          <a:p>
            <a:r>
              <a:rPr sz="1530" b="0">
                <a:solidFill>
                  <a:srgbClr val="C8D9E0"/>
                </a:solidFill>
                <a:latin typeface="Arial"/>
              </a:rPr>
              <a:t>• SRAM PUF in-flight D2D encryption with 0 at rest</a:t>
            </a:r>
          </a:p>
          <a:p>
            <a:r>
              <a:rPr sz="1530" b="0">
                <a:solidFill>
                  <a:srgbClr val="C8D9E0"/>
                </a:solidFill>
                <a:latin typeface="Arial"/>
              </a:rPr>
              <a:t>• zero thermal penalty on 3D SoIC stacking</a:t>
            </a:r>
          </a:p>
          <a:p>
            <a:r>
              <a:rPr sz="1530" b="0">
                <a:solidFill>
                  <a:srgbClr val="C8D9E0"/>
                </a:solidFill>
                <a:latin typeface="Arial"/>
              </a:rPr>
              <a:t>• full compliance with SPDM 1.3 and UCIe 2.0</a:t>
            </a:r>
          </a:p>
          <a:p>
            <a:r>
              <a:rPr sz="1530" b="0">
                <a:solidFill>
                  <a:srgbClr val="C8D9E0"/>
                </a:solidFill>
                <a:latin typeface="Arial"/>
              </a:rPr>
              <a:t>• candidate unit: per-chiplet embedded RoT macro</a:t>
            </a:r>
          </a:p>
        </p:txBody>
      </p:sp>
      <p:sp>
        <p:nvSpPr>
          <p:cNvPr id="41" name="v16-s4-boundary">
            <a:extLst>
              <a:ext uri="{FF2B5EF4-FFF2-40B4-BE49-F238E27FC236}">
                <a16:creationId xmlns:a16="http://schemas.microsoft.com/office/drawing/2014/main" id="{0616F39E-C089-41CA-A764-29C2587AC67D}"/>
              </a:ext>
            </a:extLst>
          </p:cNvPr>
          <p:cNvSpPr>
            <a:spLocks noGrp="1"/>
          </p:cNvSpPr>
          <p:nvPr/>
        </p:nvSpPr>
        <p:spPr>
          <a:xfrm>
            <a:off x="514350" y="5581650"/>
            <a:ext cx="10820400" cy="552450"/>
          </a:xfrm>
          <a:prstGeom prst="roundRect">
            <a:avLst>
              <a:gd name="adj" fmla="val 13793"/>
            </a:avLst>
          </a:prstGeom>
          <a:solidFill>
            <a:srgbClr val="061B29"/>
          </a:solidFill>
          <a:ln w="0">
            <a:noFill/>
            <a:prstDash val="solid"/>
          </a:ln>
        </p:spPr>
        <p:txBody>
          <a:bodyPr/>
          <a:lstStyle/>
          <a:p>
            <a:endParaRPr/>
          </a:p>
        </p:txBody>
      </p:sp>
      <p:sp>
        <p:nvSpPr>
          <p:cNvPr id="42" name="v16-s4-boundary-text">
            <a:extLst>
              <a:ext uri="{FF2B5EF4-FFF2-40B4-BE49-F238E27FC236}">
                <a16:creationId xmlns:a16="http://schemas.microsoft.com/office/drawing/2014/main" id="{A492ECEF-DD51-43FE-B4E8-545B6ABF9E46}"/>
              </a:ext>
            </a:extLst>
          </p:cNvPr>
          <p:cNvSpPr>
            <a:spLocks noGrp="1"/>
          </p:cNvSpPr>
          <p:nvPr/>
        </p:nvSpPr>
        <p:spPr>
          <a:xfrm>
            <a:off x="685800" y="5676900"/>
            <a:ext cx="10477500" cy="381000"/>
          </a:xfrm>
          <a:prstGeom prst="rect">
            <a:avLst/>
          </a:prstGeom>
          <a:noFill/>
          <a:ln w="0">
            <a:noFill/>
            <a:prstDash val="solid"/>
          </a:ln>
        </p:spPr>
        <p:txBody>
          <a:bodyPr wrap="square" lIns="0" tIns="0" rIns="0" bIns="0" anchor="ctr">
            <a:noAutofit/>
          </a:bodyPr>
          <a:lstStyle/>
          <a:p>
            <a:pPr algn="l">
              <a:lnSpc>
                <a:spcPct val="100000"/>
              </a:lnSpc>
              <a:buNone/>
              <a:defRPr sz="1430" b="1">
                <a:solidFill>
                  <a:srgbClr val="FFFFFF"/>
                </a:solidFill>
                <a:latin typeface="Arial"/>
                <a:ea typeface="Arial"/>
                <a:cs typeface="Arial"/>
              </a:defRPr>
            </a:pPr>
            <a:r>
              <a:rPr sz="1430" b="1">
                <a:solidFill>
                  <a:srgbClr val="FFFFFF"/>
                </a:solidFill>
                <a:latin typeface="Arial"/>
              </a:rPr>
              <a:t>Chiplet Zero-Trust: A failed die inside 3D packaging destroys the entire stack; dedicated on-die RoT is non-negotiable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v16-bg-4">
            <a:extLst>
              <a:ext uri="{FF2B5EF4-FFF2-40B4-BE49-F238E27FC236}">
                <a16:creationId xmlns:a16="http://schemas.microsoft.com/office/drawing/2014/main" id="{76504AFD-1F55-4CE9-946E-321D5D85DAE4}"/>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4">
            <a:extLst>
              <a:ext uri="{FF2B5EF4-FFF2-40B4-BE49-F238E27FC236}">
                <a16:creationId xmlns:a16="http://schemas.microsoft.com/office/drawing/2014/main" id="{0CE03D55-51F0-401D-A7CC-BCA9C5F74889}"/>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4">
            <a:extLst>
              <a:ext uri="{FF2B5EF4-FFF2-40B4-BE49-F238E27FC236}">
                <a16:creationId xmlns:a16="http://schemas.microsoft.com/office/drawing/2014/main" id="{26EA04C7-F20F-46E4-8A13-5DF5A2E316DF}"/>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rPr>
              <a:t>08 · QUALIFY NOW · PQC &amp; AUTOMOTIVE SILC</a:t>
            </a:r>
          </a:p>
        </p:txBody>
      </p:sp>
      <p:sp>
        <p:nvSpPr>
          <p:cNvPr id="4" name="v16-title-4">
            <a:extLst>
              <a:ext uri="{FF2B5EF4-FFF2-40B4-BE49-F238E27FC236}">
                <a16:creationId xmlns:a16="http://schemas.microsoft.com/office/drawing/2014/main" id="{43DF79D5-91B2-4D08-BF97-67EFEBFB451F}"/>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NIST SP 800-208 Stateful Boot</a:t>
            </a:r>
          </a:p>
          <a:p>
            <a:pPr>
              <a:spcBef>
                <a:spcPts val="0"/>
              </a:spcBef>
              <a:spcAft>
                <a:spcPts val="200"/>
              </a:spcAft>
            </a:pPr>
            <a:r>
              <a:rPr sz="2800" b="1">
                <a:solidFill>
                  <a:srgbClr val="0A2434"/>
                </a:solidFill>
                <a:latin typeface="Arial"/>
              </a:rPr>
              <a:t>175°C Immune Metallic Filament Physics</a:t>
            </a:r>
          </a:p>
        </p:txBody>
      </p:sp>
      <p:sp>
        <p:nvSpPr>
          <p:cNvPr id="5" name="v16-subtitle-4">
            <a:extLst>
              <a:ext uri="{FF2B5EF4-FFF2-40B4-BE49-F238E27FC236}">
                <a16:creationId xmlns:a16="http://schemas.microsoft.com/office/drawing/2014/main" id="{58D9E135-F3FD-4471-B4DE-B15353A24F8A}"/>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rPr>
              <a:t>Compact 32-byte LMS hash boot · AEC-Q100 Grade 0 reliability</a:t>
            </a:r>
          </a:p>
        </p:txBody>
      </p:sp>
      <p:sp>
        <p:nvSpPr>
          <p:cNvPr id="6" name="motif-line-0">
            <a:extLst>
              <a:ext uri="{FF2B5EF4-FFF2-40B4-BE49-F238E27FC236}">
                <a16:creationId xmlns:a16="http://schemas.microsoft.com/office/drawing/2014/main" id="{174AFB49-547C-463B-A63A-8FF23C61F3D7}"/>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356BFE93-8B28-49C5-86A7-7E2B3A324886}"/>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2F3B8D4E-125F-4528-B678-A309156EDA4F}"/>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85ADB0F1-74C5-4D1D-AFBA-DAE5425A9682}"/>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5CDB7829-37F6-4A16-B853-3A7F598D30C9}"/>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14AB18F3-ED0C-46ED-8B90-C214A99C29D2}"/>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88650DCD-302C-435C-B2F1-AD039AAEBD8C}"/>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41DDF931-5AB7-4568-9E26-6218D01AA902}"/>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33B07520-B5E7-44AE-A0A5-40FF799E9901}"/>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5A0CE108-C768-4EB0-9361-572F0F7D4EC0}"/>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4">
            <a:extLst>
              <a:ext uri="{FF2B5EF4-FFF2-40B4-BE49-F238E27FC236}">
                <a16:creationId xmlns:a16="http://schemas.microsoft.com/office/drawing/2014/main" id="{68AAF4C4-2B2A-44CE-A590-365D9087F730}"/>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4">
            <a:extLst>
              <a:ext uri="{FF2B5EF4-FFF2-40B4-BE49-F238E27FC236}">
                <a16:creationId xmlns:a16="http://schemas.microsoft.com/office/drawing/2014/main" id="{88AA0C11-4DFF-4CC1-89AC-194C643DE4CB}"/>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4">
            <a:extLst>
              <a:ext uri="{FF2B5EF4-FFF2-40B4-BE49-F238E27FC236}">
                <a16:creationId xmlns:a16="http://schemas.microsoft.com/office/drawing/2014/main" id="{802FB76D-9131-4CFE-ABCB-6DE9663DEC2F}"/>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09</a:t>
            </a:r>
          </a:p>
        </p:txBody>
      </p:sp>
      <p:sp>
        <p:nvSpPr>
          <p:cNvPr id="19" name="v16-s4-package">
            <a:extLst>
              <a:ext uri="{FF2B5EF4-FFF2-40B4-BE49-F238E27FC236}">
                <a16:creationId xmlns:a16="http://schemas.microsoft.com/office/drawing/2014/main" id="{AD792CF9-4EFC-471F-B096-E4856737483D}"/>
              </a:ext>
            </a:extLst>
          </p:cNvPr>
          <p:cNvSpPr>
            <a:spLocks noGrp="1"/>
          </p:cNvSpPr>
          <p:nvPr/>
        </p:nvSpPr>
        <p:spPr>
          <a:xfrm>
            <a:off x="514350" y="1885950"/>
            <a:ext cx="2190750" cy="285750"/>
          </a:xfrm>
          <a:prstGeom prst="roundRect">
            <a:avLst>
              <a:gd name="adj" fmla="val 50000"/>
            </a:avLst>
          </a:prstGeom>
          <a:solidFill>
            <a:srgbClr val="E9F4EF"/>
          </a:solidFill>
          <a:ln w="0">
            <a:noFill/>
            <a:prstDash val="solid"/>
          </a:ln>
        </p:spPr>
        <p:txBody>
          <a:bodyPr/>
          <a:lstStyle/>
          <a:p>
            <a:endParaRPr/>
          </a:p>
        </p:txBody>
      </p:sp>
      <p:sp>
        <p:nvSpPr>
          <p:cNvPr id="20" name="v16-s4-package-text">
            <a:extLst>
              <a:ext uri="{FF2B5EF4-FFF2-40B4-BE49-F238E27FC236}">
                <a16:creationId xmlns:a16="http://schemas.microsoft.com/office/drawing/2014/main" id="{BA03DB04-DFAA-4BFE-8E51-BB5F76E3D4ED}"/>
              </a:ext>
            </a:extLst>
          </p:cNvPr>
          <p:cNvSpPr>
            <a:spLocks noGrp="1"/>
          </p:cNvSpPr>
          <p:nvPr/>
        </p:nvSpPr>
        <p:spPr>
          <a:xfrm>
            <a:off x="609600" y="1952625"/>
            <a:ext cx="2000250" cy="171450"/>
          </a:xfrm>
          <a:prstGeom prst="rect">
            <a:avLst/>
          </a:prstGeom>
          <a:noFill/>
          <a:ln w="0">
            <a:noFill/>
            <a:prstDash val="solid"/>
          </a:ln>
        </p:spPr>
        <p:txBody>
          <a:bodyPr wrap="square" lIns="0" tIns="0" rIns="0" bIns="0" anchor="t">
            <a:noAutofit/>
          </a:bodyPr>
          <a:lstStyle/>
          <a:p>
            <a:pPr algn="ctr">
              <a:lnSpc>
                <a:spcPct val="103000"/>
              </a:lnSpc>
              <a:buNone/>
              <a:defRPr sz="930" b="1">
                <a:solidFill>
                  <a:srgbClr val="176B5C"/>
                </a:solidFill>
                <a:latin typeface="Consolas"/>
                <a:ea typeface="Consolas"/>
                <a:cs typeface="Consolas"/>
              </a:defRPr>
            </a:pPr>
            <a:r>
              <a:rPr sz="930" b="1">
                <a:solidFill>
                  <a:srgbClr val="176B5C"/>
                </a:solidFill>
                <a:latin typeface="Consolas"/>
              </a:rPr>
              <a:t>PHYSICS &amp; QUANTUM GATE</a:t>
            </a:r>
          </a:p>
        </p:txBody>
      </p:sp>
      <p:sp>
        <p:nvSpPr>
          <p:cNvPr id="21" name="v16-s4-pmic-shadow">
            <a:extLst>
              <a:ext uri="{FF2B5EF4-FFF2-40B4-BE49-F238E27FC236}">
                <a16:creationId xmlns:a16="http://schemas.microsoft.com/office/drawing/2014/main" id="{33036AAB-BABF-4E71-A37E-8A73A767D749}"/>
              </a:ext>
            </a:extLst>
          </p:cNvPr>
          <p:cNvSpPr>
            <a:spLocks noGrp="1"/>
          </p:cNvSpPr>
          <p:nvPr/>
        </p:nvSpPr>
        <p:spPr>
          <a:xfrm>
            <a:off x="542925" y="2390775"/>
            <a:ext cx="4857750" cy="1352550"/>
          </a:xfrm>
          <a:prstGeom prst="roundRect">
            <a:avLst>
              <a:gd name="adj" fmla="val 5634"/>
            </a:avLst>
          </a:prstGeom>
          <a:solidFill>
            <a:srgbClr val="ECF2F4"/>
          </a:solidFill>
          <a:ln w="0">
            <a:noFill/>
            <a:prstDash val="solid"/>
          </a:ln>
        </p:spPr>
        <p:txBody>
          <a:bodyPr/>
          <a:lstStyle/>
          <a:p>
            <a:endParaRPr/>
          </a:p>
        </p:txBody>
      </p:sp>
      <p:sp>
        <p:nvSpPr>
          <p:cNvPr id="22" name="v16-s4-pmic">
            <a:extLst>
              <a:ext uri="{FF2B5EF4-FFF2-40B4-BE49-F238E27FC236}">
                <a16:creationId xmlns:a16="http://schemas.microsoft.com/office/drawing/2014/main" id="{AE514F6B-AA27-46F8-BDCB-781F1B7C8972}"/>
              </a:ext>
            </a:extLst>
          </p:cNvPr>
          <p:cNvSpPr>
            <a:spLocks noGrp="1"/>
          </p:cNvSpPr>
          <p:nvPr/>
        </p:nvSpPr>
        <p:spPr>
          <a:xfrm>
            <a:off x="514350" y="2343150"/>
            <a:ext cx="4857750" cy="1352550"/>
          </a:xfrm>
          <a:prstGeom prst="roundRect">
            <a:avLst>
              <a:gd name="adj" fmla="val 5634"/>
            </a:avLst>
          </a:prstGeom>
          <a:solidFill>
            <a:srgbClr val="E9F4EF"/>
          </a:solidFill>
          <a:ln w="10478">
            <a:solidFill>
              <a:srgbClr val="C9D6DA"/>
            </a:solidFill>
            <a:prstDash val="solid"/>
          </a:ln>
        </p:spPr>
        <p:txBody>
          <a:bodyPr/>
          <a:lstStyle/>
          <a:p>
            <a:endParaRPr/>
          </a:p>
        </p:txBody>
      </p:sp>
      <p:sp>
        <p:nvSpPr>
          <p:cNvPr id="23" name="v16-s4-pmic-top">
            <a:extLst>
              <a:ext uri="{FF2B5EF4-FFF2-40B4-BE49-F238E27FC236}">
                <a16:creationId xmlns:a16="http://schemas.microsoft.com/office/drawing/2014/main" id="{80504B77-4FDE-4E0E-9797-5BC07BB7665B}"/>
              </a:ext>
            </a:extLst>
          </p:cNvPr>
          <p:cNvSpPr>
            <a:spLocks noGrp="1"/>
          </p:cNvSpPr>
          <p:nvPr/>
        </p:nvSpPr>
        <p:spPr>
          <a:xfrm>
            <a:off x="514350" y="2343150"/>
            <a:ext cx="4857750" cy="57150"/>
          </a:xfrm>
          <a:prstGeom prst="roundRect">
            <a:avLst>
              <a:gd name="adj" fmla="val 50000"/>
            </a:avLst>
          </a:prstGeom>
          <a:solidFill>
            <a:srgbClr val="176B5C"/>
          </a:solidFill>
          <a:ln w="0">
            <a:noFill/>
            <a:prstDash val="solid"/>
          </a:ln>
        </p:spPr>
        <p:txBody>
          <a:bodyPr/>
          <a:lstStyle/>
          <a:p>
            <a:endParaRPr/>
          </a:p>
        </p:txBody>
      </p:sp>
      <p:sp>
        <p:nvSpPr>
          <p:cNvPr id="24" name="v16-s4-pmic-eyebrow">
            <a:extLst>
              <a:ext uri="{FF2B5EF4-FFF2-40B4-BE49-F238E27FC236}">
                <a16:creationId xmlns:a16="http://schemas.microsoft.com/office/drawing/2014/main" id="{F5473E45-0A45-405C-9F3D-6CF2A6BDDC69}"/>
              </a:ext>
            </a:extLst>
          </p:cNvPr>
          <p:cNvSpPr>
            <a:spLocks noGrp="1"/>
          </p:cNvSpPr>
          <p:nvPr/>
        </p:nvSpPr>
        <p:spPr>
          <a:xfrm>
            <a:off x="676275" y="2486025"/>
            <a:ext cx="4533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rPr>
              <a:t>TARGET 1 · NIST SP 800-208 LMS BOOT</a:t>
            </a:r>
          </a:p>
        </p:txBody>
      </p:sp>
      <p:sp>
        <p:nvSpPr>
          <p:cNvPr id="25" name="v16-s4-pmic-title">
            <a:extLst>
              <a:ext uri="{FF2B5EF4-FFF2-40B4-BE49-F238E27FC236}">
                <a16:creationId xmlns:a16="http://schemas.microsoft.com/office/drawing/2014/main" id="{E7183B13-849A-458F-BD80-C923F887A269}"/>
              </a:ext>
            </a:extLst>
          </p:cNvPr>
          <p:cNvSpPr>
            <a:spLocks noGrp="1"/>
          </p:cNvSpPr>
          <p:nvPr/>
        </p:nvSpPr>
        <p:spPr>
          <a:xfrm>
            <a:off x="676275" y="2705100"/>
            <a:ext cx="4533900" cy="2857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rPr>
              <a:t>Stateful hash tree 32-byte root hash</a:t>
            </a:r>
          </a:p>
        </p:txBody>
      </p:sp>
      <p:sp>
        <p:nvSpPr>
          <p:cNvPr id="26" name="v16-s4-pmic-body">
            <a:extLst>
              <a:ext uri="{FF2B5EF4-FFF2-40B4-BE49-F238E27FC236}">
                <a16:creationId xmlns:a16="http://schemas.microsoft.com/office/drawing/2014/main" id="{FBE24F82-5625-43B1-A5FE-84B97F97BB14}"/>
              </a:ext>
            </a:extLst>
          </p:cNvPr>
          <p:cNvSpPr>
            <a:spLocks noGrp="1"/>
          </p:cNvSpPr>
          <p:nvPr/>
        </p:nvSpPr>
        <p:spPr>
          <a:xfrm>
            <a:off x="676275" y="3067050"/>
            <a:ext cx="4533900" cy="495300"/>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rPr>
              <a:t>Public proof: LMS overcomes 40x PQC lattice key bloat; OTS reuse destroys security</a:t>
            </a:r>
          </a:p>
        </p:txBody>
      </p:sp>
      <p:sp>
        <p:nvSpPr>
          <p:cNvPr id="27" name="v16-s4-spd-shadow">
            <a:extLst>
              <a:ext uri="{FF2B5EF4-FFF2-40B4-BE49-F238E27FC236}">
                <a16:creationId xmlns:a16="http://schemas.microsoft.com/office/drawing/2014/main" id="{DAFFA866-86C4-4D2B-BF01-507E0BD67868}"/>
              </a:ext>
            </a:extLst>
          </p:cNvPr>
          <p:cNvSpPr>
            <a:spLocks noGrp="1"/>
          </p:cNvSpPr>
          <p:nvPr/>
        </p:nvSpPr>
        <p:spPr>
          <a:xfrm>
            <a:off x="542925" y="4010025"/>
            <a:ext cx="4857750" cy="1352550"/>
          </a:xfrm>
          <a:prstGeom prst="roundRect">
            <a:avLst>
              <a:gd name="adj" fmla="val 5634"/>
            </a:avLst>
          </a:prstGeom>
          <a:solidFill>
            <a:srgbClr val="ECF2F4"/>
          </a:solidFill>
          <a:ln w="0">
            <a:noFill/>
            <a:prstDash val="solid"/>
          </a:ln>
        </p:spPr>
        <p:txBody>
          <a:bodyPr/>
          <a:lstStyle/>
          <a:p>
            <a:endParaRPr/>
          </a:p>
        </p:txBody>
      </p:sp>
      <p:sp>
        <p:nvSpPr>
          <p:cNvPr id="28" name="v16-s4-spd">
            <a:extLst>
              <a:ext uri="{FF2B5EF4-FFF2-40B4-BE49-F238E27FC236}">
                <a16:creationId xmlns:a16="http://schemas.microsoft.com/office/drawing/2014/main" id="{16412639-CA6E-4364-946F-AD6B831CA902}"/>
              </a:ext>
            </a:extLst>
          </p:cNvPr>
          <p:cNvSpPr>
            <a:spLocks noGrp="1"/>
          </p:cNvSpPr>
          <p:nvPr/>
        </p:nvSpPr>
        <p:spPr>
          <a:xfrm>
            <a:off x="514350" y="3962400"/>
            <a:ext cx="4857750" cy="1352550"/>
          </a:xfrm>
          <a:prstGeom prst="roundRect">
            <a:avLst>
              <a:gd name="adj" fmla="val 5634"/>
            </a:avLst>
          </a:prstGeom>
          <a:solidFill>
            <a:srgbClr val="E4F4F4"/>
          </a:solidFill>
          <a:ln w="10478">
            <a:solidFill>
              <a:srgbClr val="C9D6DA"/>
            </a:solidFill>
            <a:prstDash val="solid"/>
          </a:ln>
        </p:spPr>
        <p:txBody>
          <a:bodyPr/>
          <a:lstStyle/>
          <a:p>
            <a:endParaRPr/>
          </a:p>
        </p:txBody>
      </p:sp>
      <p:sp>
        <p:nvSpPr>
          <p:cNvPr id="29" name="v16-s4-spd-top">
            <a:extLst>
              <a:ext uri="{FF2B5EF4-FFF2-40B4-BE49-F238E27FC236}">
                <a16:creationId xmlns:a16="http://schemas.microsoft.com/office/drawing/2014/main" id="{A0C601DF-C318-4A74-9E40-0E6A7BBF031C}"/>
              </a:ext>
            </a:extLst>
          </p:cNvPr>
          <p:cNvSpPr>
            <a:spLocks noGrp="1"/>
          </p:cNvSpPr>
          <p:nvPr/>
        </p:nvSpPr>
        <p:spPr>
          <a:xfrm>
            <a:off x="514350" y="3962400"/>
            <a:ext cx="4857750" cy="57150"/>
          </a:xfrm>
          <a:prstGeom prst="roundRect">
            <a:avLst>
              <a:gd name="adj" fmla="val 50000"/>
            </a:avLst>
          </a:prstGeom>
          <a:solidFill>
            <a:srgbClr val="087A7A"/>
          </a:solidFill>
          <a:ln w="0">
            <a:noFill/>
            <a:prstDash val="solid"/>
          </a:ln>
        </p:spPr>
        <p:txBody>
          <a:bodyPr/>
          <a:lstStyle/>
          <a:p>
            <a:endParaRPr/>
          </a:p>
        </p:txBody>
      </p:sp>
      <p:sp>
        <p:nvSpPr>
          <p:cNvPr id="30" name="v16-s4-spd-eyebrow">
            <a:extLst>
              <a:ext uri="{FF2B5EF4-FFF2-40B4-BE49-F238E27FC236}">
                <a16:creationId xmlns:a16="http://schemas.microsoft.com/office/drawing/2014/main" id="{1D9A862D-1BC1-4CF2-A515-17ED73101A50}"/>
              </a:ext>
            </a:extLst>
          </p:cNvPr>
          <p:cNvSpPr>
            <a:spLocks noGrp="1"/>
          </p:cNvSpPr>
          <p:nvPr/>
        </p:nvSpPr>
        <p:spPr>
          <a:xfrm>
            <a:off x="676275" y="4105275"/>
            <a:ext cx="45339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rPr>
              <a:t>TARGET 2 · AEC-Q100 GRADE 0 (175°C)</a:t>
            </a:r>
          </a:p>
        </p:txBody>
      </p:sp>
      <p:sp>
        <p:nvSpPr>
          <p:cNvPr id="31" name="v16-s4-spd-title">
            <a:extLst>
              <a:ext uri="{FF2B5EF4-FFF2-40B4-BE49-F238E27FC236}">
                <a16:creationId xmlns:a16="http://schemas.microsoft.com/office/drawing/2014/main" id="{9680F9DA-F8EE-43B7-9E19-522E012B8CBA}"/>
              </a:ext>
            </a:extLst>
          </p:cNvPr>
          <p:cNvSpPr>
            <a:spLocks noGrp="1"/>
          </p:cNvSpPr>
          <p:nvPr/>
        </p:nvSpPr>
        <p:spPr>
          <a:xfrm>
            <a:off x="676275" y="4324350"/>
            <a:ext cx="4533900" cy="285750"/>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rPr>
              <a:t>SILC physics in automotive powertrain</a:t>
            </a:r>
          </a:p>
        </p:txBody>
      </p:sp>
      <p:sp>
        <p:nvSpPr>
          <p:cNvPr id="32" name="v16-s4-spd-body">
            <a:extLst>
              <a:ext uri="{FF2B5EF4-FFF2-40B4-BE49-F238E27FC236}">
                <a16:creationId xmlns:a16="http://schemas.microsoft.com/office/drawing/2014/main" id="{FFF6A9E7-6ABF-4C78-B61B-6100A216C1A2}"/>
              </a:ext>
            </a:extLst>
          </p:cNvPr>
          <p:cNvSpPr>
            <a:spLocks noGrp="1"/>
          </p:cNvSpPr>
          <p:nvPr/>
        </p:nvSpPr>
        <p:spPr>
          <a:xfrm>
            <a:off x="676275" y="4686300"/>
            <a:ext cx="4533900" cy="495300"/>
          </a:xfrm>
          <a:prstGeom prst="rect">
            <a:avLst/>
          </a:prstGeom>
          <a:noFill/>
          <a:ln w="0">
            <a:noFill/>
            <a:prstDash val="solid"/>
          </a:ln>
        </p:spPr>
        <p:txBody>
          <a:bodyPr wrap="square" lIns="0" tIns="0" rIns="0" bIns="0" anchor="t">
            <a:noAutofit/>
          </a:bodyPr>
          <a:lstStyle/>
          <a:p>
            <a:pPr algn="l">
              <a:lnSpc>
                <a:spcPct val="105000"/>
              </a:lnSpc>
              <a:buNone/>
              <a:defRPr sz="1480" b="0">
                <a:solidFill>
                  <a:srgbClr val="385365"/>
                </a:solidFill>
                <a:latin typeface="Arial"/>
                <a:ea typeface="Arial"/>
                <a:cs typeface="Arial"/>
              </a:defRPr>
            </a:pPr>
            <a:r>
              <a:rPr sz="1480" b="0">
                <a:solidFill>
                  <a:srgbClr val="385365"/>
                </a:solidFill>
                <a:latin typeface="Arial"/>
              </a:rPr>
              <a:t>Public proof: 175°C stress causes trap-assisted tunneling and charge loss in floating gates</a:t>
            </a:r>
          </a:p>
        </p:txBody>
      </p:sp>
      <p:sp>
        <p:nvSpPr>
          <p:cNvPr id="33" name="v16-s4-qual-shadow">
            <a:extLst>
              <a:ext uri="{FF2B5EF4-FFF2-40B4-BE49-F238E27FC236}">
                <a16:creationId xmlns:a16="http://schemas.microsoft.com/office/drawing/2014/main" id="{7D458017-8170-428F-8A0E-000E6B8C937C}"/>
              </a:ext>
            </a:extLst>
          </p:cNvPr>
          <p:cNvSpPr>
            <a:spLocks noGrp="1"/>
          </p:cNvSpPr>
          <p:nvPr/>
        </p:nvSpPr>
        <p:spPr>
          <a:xfrm>
            <a:off x="6219825" y="2390775"/>
            <a:ext cx="5143500" cy="2971800"/>
          </a:xfrm>
          <a:prstGeom prst="roundRect">
            <a:avLst>
              <a:gd name="adj" fmla="val 2564"/>
            </a:avLst>
          </a:prstGeom>
          <a:solidFill>
            <a:srgbClr val="04131E"/>
          </a:solidFill>
          <a:ln w="0">
            <a:noFill/>
            <a:prstDash val="solid"/>
          </a:ln>
        </p:spPr>
        <p:txBody>
          <a:bodyPr/>
          <a:lstStyle/>
          <a:p>
            <a:endParaRPr/>
          </a:p>
        </p:txBody>
      </p:sp>
      <p:sp>
        <p:nvSpPr>
          <p:cNvPr id="34" name="v16-s4-qual">
            <a:extLst>
              <a:ext uri="{FF2B5EF4-FFF2-40B4-BE49-F238E27FC236}">
                <a16:creationId xmlns:a16="http://schemas.microsoft.com/office/drawing/2014/main" id="{6772D2F4-ABF2-4158-B4BD-3E14055DC42D}"/>
              </a:ext>
            </a:extLst>
          </p:cNvPr>
          <p:cNvSpPr>
            <a:spLocks noGrp="1"/>
          </p:cNvSpPr>
          <p:nvPr/>
        </p:nvSpPr>
        <p:spPr>
          <a:xfrm>
            <a:off x="6191250" y="2343150"/>
            <a:ext cx="5143500" cy="2971800"/>
          </a:xfrm>
          <a:prstGeom prst="roundRect">
            <a:avLst>
              <a:gd name="adj" fmla="val 2564"/>
            </a:avLst>
          </a:prstGeom>
          <a:solidFill>
            <a:srgbClr val="061B29"/>
          </a:solidFill>
          <a:ln w="0">
            <a:noFill/>
            <a:prstDash val="solid"/>
          </a:ln>
        </p:spPr>
        <p:txBody>
          <a:bodyPr/>
          <a:lstStyle/>
          <a:p>
            <a:endParaRPr/>
          </a:p>
        </p:txBody>
      </p:sp>
      <p:sp>
        <p:nvSpPr>
          <p:cNvPr id="35" name="v16-s4-qual-top">
            <a:extLst>
              <a:ext uri="{FF2B5EF4-FFF2-40B4-BE49-F238E27FC236}">
                <a16:creationId xmlns:a16="http://schemas.microsoft.com/office/drawing/2014/main" id="{BB4188D0-F515-4240-8C97-2275C9894145}"/>
              </a:ext>
            </a:extLst>
          </p:cNvPr>
          <p:cNvSpPr>
            <a:spLocks noGrp="1"/>
          </p:cNvSpPr>
          <p:nvPr/>
        </p:nvSpPr>
        <p:spPr>
          <a:xfrm>
            <a:off x="6191250" y="2343150"/>
            <a:ext cx="5143500" cy="57150"/>
          </a:xfrm>
          <a:prstGeom prst="roundRect">
            <a:avLst>
              <a:gd name="adj" fmla="val 50000"/>
            </a:avLst>
          </a:prstGeom>
          <a:solidFill>
            <a:srgbClr val="71ECE3"/>
          </a:solidFill>
          <a:ln w="0">
            <a:noFill/>
            <a:prstDash val="solid"/>
          </a:ln>
        </p:spPr>
        <p:txBody>
          <a:bodyPr/>
          <a:lstStyle/>
          <a:p>
            <a:endParaRPr/>
          </a:p>
        </p:txBody>
      </p:sp>
      <p:cxnSp>
        <p:nvCxnSpPr>
          <p:cNvPr id="78" name="接點: 肘形 77"/>
          <p:cNvCxnSpPr>
            <a:stCxn id="22" idx="3"/>
            <a:endCxn id="34" idx="1"/>
          </p:cNvCxnSpPr>
          <p:nvPr/>
        </p:nvCxnSpPr>
        <p:spPr>
          <a:xfrm>
            <a:off x="5372100" y="3019425"/>
            <a:ext cx="819150" cy="809625"/>
          </a:xfrm>
          <a:prstGeom prst="bentConnector3">
            <a:avLst>
              <a:gd name="adj1" fmla="val 50000"/>
            </a:avLst>
          </a:prstGeom>
          <a:ln w="19050" cap="rnd">
            <a:solidFill>
              <a:srgbClr val="2B9D7A"/>
            </a:solidFill>
            <a:prstDash val="solid"/>
            <a:round/>
            <a:tailEnd type="arrow" w="sm" len="sm"/>
          </a:ln>
        </p:spPr>
      </p:cxnSp>
      <p:cxnSp>
        <p:nvCxnSpPr>
          <p:cNvPr id="79" name="接點: 肘形 78"/>
          <p:cNvCxnSpPr>
            <a:stCxn id="28" idx="3"/>
            <a:endCxn id="34" idx="1"/>
          </p:cNvCxnSpPr>
          <p:nvPr/>
        </p:nvCxnSpPr>
        <p:spPr>
          <a:xfrm flipV="1">
            <a:off x="5372100" y="3829050"/>
            <a:ext cx="819150" cy="809625"/>
          </a:xfrm>
          <a:prstGeom prst="bentConnector3">
            <a:avLst>
              <a:gd name="adj1" fmla="val 50000"/>
            </a:avLst>
          </a:prstGeom>
          <a:ln w="19050" cap="rnd">
            <a:solidFill>
              <a:srgbClr val="087A7A"/>
            </a:solidFill>
            <a:prstDash val="solid"/>
            <a:round/>
            <a:tailEnd type="arrow" w="sm" len="sm"/>
          </a:ln>
        </p:spPr>
      </p:cxnSp>
      <p:sp>
        <p:nvSpPr>
          <p:cNvPr id="38" name="v16-s4-qual-eyebrow">
            <a:extLst>
              <a:ext uri="{FF2B5EF4-FFF2-40B4-BE49-F238E27FC236}">
                <a16:creationId xmlns:a16="http://schemas.microsoft.com/office/drawing/2014/main" id="{B6AB9B07-779A-415E-8FDA-5D501A7D1E75}"/>
              </a:ext>
            </a:extLst>
          </p:cNvPr>
          <p:cNvSpPr>
            <a:spLocks noGrp="1"/>
          </p:cNvSpPr>
          <p:nvPr/>
        </p:nvSpPr>
        <p:spPr>
          <a:xfrm>
            <a:off x="6353175" y="2486025"/>
            <a:ext cx="4819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940" b="1">
                <a:solidFill>
                  <a:srgbClr val="71ECE3"/>
                </a:solidFill>
                <a:latin typeface="Consolas"/>
              </a:rPr>
              <a:t>SYNOPSYS QUALIFICATION CONTRACT</a:t>
            </a:r>
          </a:p>
        </p:txBody>
      </p:sp>
      <p:sp>
        <p:nvSpPr>
          <p:cNvPr id="39" name="v16-s4-qual-title">
            <a:extLst>
              <a:ext uri="{FF2B5EF4-FFF2-40B4-BE49-F238E27FC236}">
                <a16:creationId xmlns:a16="http://schemas.microsoft.com/office/drawing/2014/main" id="{AEC24726-902F-4828-9238-C4C86C836EF1}"/>
              </a:ext>
            </a:extLst>
          </p:cNvPr>
          <p:cNvSpPr>
            <a:spLocks noGrp="1"/>
          </p:cNvSpPr>
          <p:nvPr/>
        </p:nvSpPr>
        <p:spPr>
          <a:xfrm>
            <a:off x="6353175" y="2705100"/>
            <a:ext cx="4819650" cy="438150"/>
          </a:xfrm>
          <a:prstGeom prst="rect">
            <a:avLst/>
          </a:prstGeom>
          <a:noFill/>
          <a:ln w="0">
            <a:noFill/>
            <a:prstDash val="solid"/>
          </a:ln>
        </p:spPr>
        <p:txBody>
          <a:bodyPr wrap="square" lIns="0" tIns="0" rIns="0" bIns="0" anchor="t">
            <a:noAutofit/>
          </a:bodyPr>
          <a:lstStyle/>
          <a:p>
            <a:pPr algn="l">
              <a:lnSpc>
                <a:spcPct val="98000"/>
              </a:lnSpc>
              <a:buNone/>
              <a:defRPr sz="2000" b="1">
                <a:solidFill>
                  <a:srgbClr val="FFFFFF"/>
                </a:solidFill>
                <a:latin typeface="Arial"/>
                <a:ea typeface="Arial"/>
                <a:cs typeface="Arial"/>
              </a:defRPr>
            </a:pPr>
            <a:r>
              <a:rPr sz="2000" b="1">
                <a:solidFill>
                  <a:srgbClr val="FFFFFF"/>
                </a:solidFill>
                <a:latin typeface="Arial"/>
              </a:rPr>
              <a:t>1-to-0 Hard Breakdown Advantage</a:t>
            </a:r>
          </a:p>
        </p:txBody>
      </p:sp>
      <p:sp>
        <p:nvSpPr>
          <p:cNvPr id="40" name="v16-s4-qual-body">
            <a:extLst>
              <a:ext uri="{FF2B5EF4-FFF2-40B4-BE49-F238E27FC236}">
                <a16:creationId xmlns:a16="http://schemas.microsoft.com/office/drawing/2014/main" id="{0D65952E-09FD-484E-A491-1C60DBE941E5}"/>
              </a:ext>
            </a:extLst>
          </p:cNvPr>
          <p:cNvSpPr>
            <a:spLocks noGrp="1"/>
          </p:cNvSpPr>
          <p:nvPr/>
        </p:nvSpPr>
        <p:spPr>
          <a:xfrm>
            <a:off x="6353175" y="3190875"/>
            <a:ext cx="4819650" cy="1990725"/>
          </a:xfrm>
          <a:prstGeom prst="rect">
            <a:avLst/>
          </a:prstGeom>
          <a:noFill/>
          <a:ln w="0">
            <a:noFill/>
            <a:prstDash val="solid"/>
          </a:ln>
        </p:spPr>
        <p:txBody>
          <a:bodyPr wrap="square" lIns="0" tIns="0" rIns="0" bIns="0" anchor="t">
            <a:noAutofit/>
          </a:bodyPr>
          <a:lstStyle/>
          <a:p>
            <a:pPr algn="l">
              <a:lnSpc>
                <a:spcPct val="105000"/>
              </a:lnSpc>
              <a:buNone/>
              <a:defRPr sz="1530" b="0">
                <a:solidFill>
                  <a:srgbClr val="C8D9E0"/>
                </a:solidFill>
                <a:latin typeface="Arial"/>
                <a:ea typeface="Arial"/>
                <a:cs typeface="Arial"/>
              </a:defRPr>
            </a:pPr>
            <a:r>
              <a:rPr sz="1530" b="0">
                <a:solidFill>
                  <a:srgbClr val="C8D9E0"/>
                </a:solidFill>
                <a:latin typeface="Arial"/>
              </a:rPr>
              <a:t>• nanoscale metallic silicide has 0 drift at 175°C</a:t>
            </a:r>
          </a:p>
          <a:p>
            <a:r>
              <a:rPr sz="1530" b="0">
                <a:solidFill>
                  <a:srgbClr val="C8D9E0"/>
                </a:solidFill>
                <a:latin typeface="Arial"/>
              </a:rPr>
              <a:t>• irreversible OTP burn blocks OTS key reuse</a:t>
            </a:r>
          </a:p>
          <a:p>
            <a:r>
              <a:rPr sz="1530" b="0">
                <a:solidFill>
                  <a:srgbClr val="C8D9E0"/>
                </a:solidFill>
                <a:latin typeface="Arial"/>
              </a:rPr>
              <a:t>• 1T current-balanced sensing defeats DPA attacks</a:t>
            </a:r>
          </a:p>
          <a:p>
            <a:r>
              <a:rPr sz="1530" b="0">
                <a:solidFill>
                  <a:srgbClr val="C8D9E0"/>
                </a:solidFill>
                <a:latin typeface="Arial"/>
              </a:rPr>
              <a:t>• 1000h HTOL @ 175°C AEC-Q100 Grade 0 qualified</a:t>
            </a:r>
          </a:p>
          <a:p>
            <a:r>
              <a:rPr sz="1530" b="0">
                <a:solidFill>
                  <a:srgbClr val="C8D9E0"/>
                </a:solidFill>
                <a:latin typeface="Arial"/>
              </a:rPr>
              <a:t>• ISO 26262 ASIL-D ready automotive delivery</a:t>
            </a:r>
          </a:p>
          <a:p>
            <a:r>
              <a:rPr sz="1530" b="0">
                <a:solidFill>
                  <a:srgbClr val="C8D9E0"/>
                </a:solidFill>
                <a:latin typeface="Arial"/>
              </a:rPr>
              <a:t>• candidate unit: high-reliability secure RoT</a:t>
            </a:r>
          </a:p>
        </p:txBody>
      </p:sp>
      <p:sp>
        <p:nvSpPr>
          <p:cNvPr id="41" name="v16-s4-boundary">
            <a:extLst>
              <a:ext uri="{FF2B5EF4-FFF2-40B4-BE49-F238E27FC236}">
                <a16:creationId xmlns:a16="http://schemas.microsoft.com/office/drawing/2014/main" id="{0616F39E-C089-41CA-A764-29C2587AC67D}"/>
              </a:ext>
            </a:extLst>
          </p:cNvPr>
          <p:cNvSpPr>
            <a:spLocks noGrp="1"/>
          </p:cNvSpPr>
          <p:nvPr/>
        </p:nvSpPr>
        <p:spPr>
          <a:xfrm>
            <a:off x="514350" y="5581650"/>
            <a:ext cx="10820400" cy="552450"/>
          </a:xfrm>
          <a:prstGeom prst="roundRect">
            <a:avLst>
              <a:gd name="adj" fmla="val 13793"/>
            </a:avLst>
          </a:prstGeom>
          <a:solidFill>
            <a:srgbClr val="061B29"/>
          </a:solidFill>
          <a:ln w="0">
            <a:noFill/>
            <a:prstDash val="solid"/>
          </a:ln>
        </p:spPr>
        <p:txBody>
          <a:bodyPr/>
          <a:lstStyle/>
          <a:p>
            <a:endParaRPr/>
          </a:p>
        </p:txBody>
      </p:sp>
      <p:sp>
        <p:nvSpPr>
          <p:cNvPr id="42" name="v16-s4-boundary-text">
            <a:extLst>
              <a:ext uri="{FF2B5EF4-FFF2-40B4-BE49-F238E27FC236}">
                <a16:creationId xmlns:a16="http://schemas.microsoft.com/office/drawing/2014/main" id="{A492ECEF-DD51-43FE-B4E8-545B6ABF9E46}"/>
              </a:ext>
            </a:extLst>
          </p:cNvPr>
          <p:cNvSpPr>
            <a:spLocks noGrp="1"/>
          </p:cNvSpPr>
          <p:nvPr/>
        </p:nvSpPr>
        <p:spPr>
          <a:xfrm>
            <a:off x="685800" y="5676900"/>
            <a:ext cx="10477500" cy="381000"/>
          </a:xfrm>
          <a:prstGeom prst="rect">
            <a:avLst/>
          </a:prstGeom>
          <a:noFill/>
          <a:ln w="0">
            <a:noFill/>
            <a:prstDash val="solid"/>
          </a:ln>
        </p:spPr>
        <p:txBody>
          <a:bodyPr wrap="square" lIns="0" tIns="0" rIns="0" bIns="0" anchor="ctr">
            <a:noAutofit/>
          </a:bodyPr>
          <a:lstStyle/>
          <a:p>
            <a:pPr algn="l">
              <a:lnSpc>
                <a:spcPct val="100000"/>
              </a:lnSpc>
              <a:buNone/>
              <a:defRPr sz="1430" b="1">
                <a:solidFill>
                  <a:srgbClr val="FFFFFF"/>
                </a:solidFill>
                <a:latin typeface="Arial"/>
                <a:ea typeface="Arial"/>
                <a:cs typeface="Arial"/>
              </a:defRPr>
            </a:pPr>
            <a:r>
              <a:rPr sz="1430" b="1">
                <a:solidFill>
                  <a:srgbClr val="FFFFFF"/>
                </a:solidFill>
                <a:latin typeface="Arial"/>
              </a:rPr>
              <a:t>Physics proof: Metallic silicide conducts permanently; pure CMOS gate oxide breakdown achieves ASIL-D &amp; PQC compliance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61B29"/>
        </a:solidFill>
        <a:effectLst/>
      </p:bgPr>
    </p:bg>
    <p:spTree>
      <p:nvGrpSpPr>
        <p:cNvPr id="1" name=""/>
        <p:cNvGrpSpPr/>
        <p:nvPr/>
      </p:nvGrpSpPr>
      <p:grpSpPr>
        <a:xfrm>
          <a:off x="0" y="0"/>
          <a:ext cx="0" cy="0"/>
          <a:chOff x="0" y="0"/>
          <a:chExt cx="0" cy="0"/>
        </a:xfrm>
      </p:grpSpPr>
      <p:sp>
        <p:nvSpPr>
          <p:cNvPr id="41" name="v16-bg-7">
            <a:extLst>
              <a:ext uri="{FF2B5EF4-FFF2-40B4-BE49-F238E27FC236}">
                <a16:creationId xmlns:a16="http://schemas.microsoft.com/office/drawing/2014/main" id="{13D12297-6369-478A-8844-AC00632B9279}"/>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7">
            <a:extLst>
              <a:ext uri="{FF2B5EF4-FFF2-40B4-BE49-F238E27FC236}">
                <a16:creationId xmlns:a16="http://schemas.microsoft.com/office/drawing/2014/main" id="{82B4F539-33C7-43F8-BF78-8380FB7257D1}"/>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7">
            <a:extLst>
              <a:ext uri="{FF2B5EF4-FFF2-40B4-BE49-F238E27FC236}">
                <a16:creationId xmlns:a16="http://schemas.microsoft.com/office/drawing/2014/main" id="{CAEAF2DA-6715-41DB-9ACE-AD786E7434F6}"/>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980" b="1">
                <a:solidFill>
                  <a:srgbClr val="176B5C"/>
                </a:solidFill>
                <a:latin typeface="Consolas"/>
                <a:ea typeface="Consolas"/>
                <a:cs typeface="Consolas"/>
              </a:defRPr>
            </a:pPr>
            <a:r>
              <a:rPr sz="980" b="1">
                <a:solidFill>
                  <a:srgbClr val="176B5C"/>
                </a:solidFill>
                <a:latin typeface="Consolas"/>
              </a:rPr>
              <a:t>09 · REPAIR STRATEGY · D2D &amp; ADVANCED PACKAGING</a:t>
            </a:r>
          </a:p>
        </p:txBody>
      </p:sp>
      <p:sp>
        <p:nvSpPr>
          <p:cNvPr id="4" name="v16-title-7">
            <a:extLst>
              <a:ext uri="{FF2B5EF4-FFF2-40B4-BE49-F238E27FC236}">
                <a16:creationId xmlns:a16="http://schemas.microsoft.com/office/drawing/2014/main" id="{92F1DFC1-E27F-4927-9778-5EB5C8BE53E5}"/>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AI SoC and UCIe Repair Strategy</a:t>
            </a:r>
          </a:p>
          <a:p>
            <a:pPr>
              <a:spcBef>
                <a:spcPts val="0"/>
              </a:spcBef>
              <a:spcAft>
                <a:spcPts val="200"/>
              </a:spcAft>
            </a:pPr>
            <a:r>
              <a:rPr sz="2800" b="1">
                <a:solidFill>
                  <a:srgbClr val="0A2434"/>
                </a:solidFill>
                <a:latin typeface="Arial"/>
              </a:rPr>
              <a:t>Lead 3D Packaging Lane Remapping</a:t>
            </a:r>
          </a:p>
        </p:txBody>
      </p:sp>
      <p:sp>
        <p:nvSpPr>
          <p:cNvPr id="5" name="v16-subtitle-7">
            <a:extLst>
              <a:ext uri="{FF2B5EF4-FFF2-40B4-BE49-F238E27FC236}">
                <a16:creationId xmlns:a16="http://schemas.microsoft.com/office/drawing/2014/main" id="{7A01AE98-19D2-4AE1-A74D-9D2695BFE997}"/>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spcBef>
                <a:spcPts val="0"/>
              </a:spcBef>
              <a:spcAft>
                <a:spcPts val="0"/>
              </a:spcAft>
              <a:buNone/>
              <a:defRPr sz="1480" b="0">
                <a:solidFill>
                  <a:srgbClr val="385365"/>
                </a:solidFill>
                <a:latin typeface="Arial"/>
                <a:ea typeface="Arial"/>
                <a:cs typeface="Arial"/>
              </a:defRPr>
            </a:pPr>
            <a:r>
              <a:rPr sz="1480" b="0">
                <a:solidFill>
                  <a:srgbClr val="385365"/>
                </a:solidFill>
                <a:latin typeface="Arial"/>
              </a:rPr>
              <a:t>On-die BISR redundancy qualifies directly · UCIe 2.0 D2D repair anchors next-generation multi-die yields</a:t>
            </a:r>
          </a:p>
        </p:txBody>
      </p:sp>
      <p:sp>
        <p:nvSpPr>
          <p:cNvPr id="6" name="motif-line-0">
            <a:extLst>
              <a:ext uri="{FF2B5EF4-FFF2-40B4-BE49-F238E27FC236}">
                <a16:creationId xmlns:a16="http://schemas.microsoft.com/office/drawing/2014/main" id="{A359DD4E-CE1A-47C7-A43A-FD115A6264E5}"/>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C8670A78-F817-4920-A3E2-540F22633569}"/>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0AC71F8E-A826-40FD-91BE-0428CBEC532F}"/>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F22310DB-A2EC-464D-A892-67AB24163AF6}"/>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16BFDCB0-3866-42E7-945C-6735C43BE4AC}"/>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1B504831-B48B-4EFE-8773-9F1CD9EE92C0}"/>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0175E831-7187-47CD-A1FC-5DCEAA4A1510}"/>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4E3B410C-1EF5-4B6D-B84E-CA8206E3BDB8}"/>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81ABE6FB-0AF6-4F4E-A969-6CF67559D941}"/>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29B44A49-212E-44BB-A26C-3C2C619EEF55}"/>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7">
            <a:extLst>
              <a:ext uri="{FF2B5EF4-FFF2-40B4-BE49-F238E27FC236}">
                <a16:creationId xmlns:a16="http://schemas.microsoft.com/office/drawing/2014/main" id="{B4B4DCF7-9D67-47A4-B1AD-09C4ECCB5F74}"/>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7">
            <a:extLst>
              <a:ext uri="{FF2B5EF4-FFF2-40B4-BE49-F238E27FC236}">
                <a16:creationId xmlns:a16="http://schemas.microsoft.com/office/drawing/2014/main" id="{8C0364FB-28FE-4242-A4C5-594FDB4842BE}"/>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7">
            <a:extLst>
              <a:ext uri="{FF2B5EF4-FFF2-40B4-BE49-F238E27FC236}">
                <a16:creationId xmlns:a16="http://schemas.microsoft.com/office/drawing/2014/main" id="{90000B03-4C15-4F7B-87CA-DDE86864D793}"/>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10</a:t>
            </a:r>
          </a:p>
        </p:txBody>
      </p:sp>
      <p:sp>
        <p:nvSpPr>
          <p:cNvPr id="19" name="v16-s7-soc-shadow">
            <a:extLst>
              <a:ext uri="{FF2B5EF4-FFF2-40B4-BE49-F238E27FC236}">
                <a16:creationId xmlns:a16="http://schemas.microsoft.com/office/drawing/2014/main" id="{871E02FC-5D8E-45B2-BFC6-EEA396A9AD95}"/>
              </a:ext>
            </a:extLst>
          </p:cNvPr>
          <p:cNvSpPr>
            <a:spLocks noGrp="1"/>
          </p:cNvSpPr>
          <p:nvPr/>
        </p:nvSpPr>
        <p:spPr>
          <a:xfrm>
            <a:off x="542925" y="2124075"/>
            <a:ext cx="5219700" cy="3333750"/>
          </a:xfrm>
          <a:prstGeom prst="roundRect">
            <a:avLst>
              <a:gd name="adj" fmla="val 2571"/>
            </a:avLst>
          </a:prstGeom>
          <a:solidFill>
            <a:srgbClr val="ECF2F4"/>
          </a:solidFill>
          <a:ln w="0">
            <a:noFill/>
            <a:prstDash val="solid"/>
          </a:ln>
        </p:spPr>
        <p:txBody>
          <a:bodyPr/>
          <a:lstStyle/>
          <a:p>
            <a:endParaRPr/>
          </a:p>
        </p:txBody>
      </p:sp>
      <p:sp>
        <p:nvSpPr>
          <p:cNvPr id="20" name="v16-s7-soc">
            <a:extLst>
              <a:ext uri="{FF2B5EF4-FFF2-40B4-BE49-F238E27FC236}">
                <a16:creationId xmlns:a16="http://schemas.microsoft.com/office/drawing/2014/main" id="{63FD9FAD-2691-4FA3-B47C-A1E9D7FB0069}"/>
              </a:ext>
            </a:extLst>
          </p:cNvPr>
          <p:cNvSpPr>
            <a:spLocks noGrp="1"/>
          </p:cNvSpPr>
          <p:nvPr/>
        </p:nvSpPr>
        <p:spPr>
          <a:xfrm>
            <a:off x="514350" y="2076450"/>
            <a:ext cx="5219700" cy="3333750"/>
          </a:xfrm>
          <a:prstGeom prst="roundRect">
            <a:avLst>
              <a:gd name="adj" fmla="val 2571"/>
            </a:avLst>
          </a:prstGeom>
          <a:solidFill>
            <a:srgbClr val="FFFFFF"/>
          </a:solidFill>
          <a:ln w="10478">
            <a:solidFill>
              <a:srgbClr val="C9D6DA"/>
            </a:solidFill>
            <a:prstDash val="solid"/>
          </a:ln>
        </p:spPr>
        <p:txBody>
          <a:bodyPr/>
          <a:lstStyle/>
          <a:p>
            <a:endParaRPr/>
          </a:p>
        </p:txBody>
      </p:sp>
      <p:sp>
        <p:nvSpPr>
          <p:cNvPr id="21" name="v16-s7-soc-accent">
            <a:extLst>
              <a:ext uri="{FF2B5EF4-FFF2-40B4-BE49-F238E27FC236}">
                <a16:creationId xmlns:a16="http://schemas.microsoft.com/office/drawing/2014/main" id="{1EE207B2-E231-4B37-8C45-6B20E76D4BD1}"/>
              </a:ext>
            </a:extLst>
          </p:cNvPr>
          <p:cNvSpPr>
            <a:spLocks noGrp="1"/>
          </p:cNvSpPr>
          <p:nvPr/>
        </p:nvSpPr>
        <p:spPr>
          <a:xfrm>
            <a:off x="514350" y="2076450"/>
            <a:ext cx="66675" cy="3333750"/>
          </a:xfrm>
          <a:prstGeom prst="roundRect">
            <a:avLst>
              <a:gd name="adj" fmla="val 42857"/>
            </a:avLst>
          </a:prstGeom>
          <a:solidFill>
            <a:srgbClr val="176B5C"/>
          </a:solidFill>
          <a:ln w="0">
            <a:noFill/>
            <a:prstDash val="solid"/>
          </a:ln>
        </p:spPr>
        <p:txBody>
          <a:bodyPr/>
          <a:lstStyle/>
          <a:p>
            <a:endParaRPr/>
          </a:p>
        </p:txBody>
      </p:sp>
      <p:sp>
        <p:nvSpPr>
          <p:cNvPr id="22" name="v16-s7-hbm-shadow">
            <a:extLst>
              <a:ext uri="{FF2B5EF4-FFF2-40B4-BE49-F238E27FC236}">
                <a16:creationId xmlns:a16="http://schemas.microsoft.com/office/drawing/2014/main" id="{3958CD33-0FCF-49BA-811B-1A0ADA8037C0}"/>
              </a:ext>
            </a:extLst>
          </p:cNvPr>
          <p:cNvSpPr>
            <a:spLocks noGrp="1"/>
          </p:cNvSpPr>
          <p:nvPr/>
        </p:nvSpPr>
        <p:spPr>
          <a:xfrm>
            <a:off x="6143625" y="2124075"/>
            <a:ext cx="5219700" cy="3333750"/>
          </a:xfrm>
          <a:prstGeom prst="roundRect">
            <a:avLst>
              <a:gd name="adj" fmla="val 2571"/>
            </a:avLst>
          </a:prstGeom>
          <a:solidFill>
            <a:srgbClr val="ECF2F4"/>
          </a:solidFill>
          <a:ln w="0">
            <a:noFill/>
            <a:prstDash val="solid"/>
          </a:ln>
        </p:spPr>
        <p:txBody>
          <a:bodyPr/>
          <a:lstStyle/>
          <a:p>
            <a:endParaRPr/>
          </a:p>
        </p:txBody>
      </p:sp>
      <p:sp>
        <p:nvSpPr>
          <p:cNvPr id="23" name="v16-s7-hbm">
            <a:extLst>
              <a:ext uri="{FF2B5EF4-FFF2-40B4-BE49-F238E27FC236}">
                <a16:creationId xmlns:a16="http://schemas.microsoft.com/office/drawing/2014/main" id="{9325A0A5-080B-4526-929F-40E34A2D0566}"/>
              </a:ext>
            </a:extLst>
          </p:cNvPr>
          <p:cNvSpPr>
            <a:spLocks noGrp="1"/>
          </p:cNvSpPr>
          <p:nvPr/>
        </p:nvSpPr>
        <p:spPr>
          <a:xfrm>
            <a:off x="6115050" y="2076450"/>
            <a:ext cx="5219700" cy="3333750"/>
          </a:xfrm>
          <a:prstGeom prst="roundRect">
            <a:avLst>
              <a:gd name="adj" fmla="val 2571"/>
            </a:avLst>
          </a:prstGeom>
          <a:solidFill>
            <a:srgbClr val="FFFFFF"/>
          </a:solidFill>
          <a:ln w="10478">
            <a:solidFill>
              <a:srgbClr val="C9D6DA"/>
            </a:solidFill>
            <a:prstDash val="solid"/>
          </a:ln>
        </p:spPr>
        <p:txBody>
          <a:bodyPr/>
          <a:lstStyle/>
          <a:p>
            <a:endParaRPr/>
          </a:p>
        </p:txBody>
      </p:sp>
      <p:sp>
        <p:nvSpPr>
          <p:cNvPr id="24" name="v16-s7-hbm-accent">
            <a:extLst>
              <a:ext uri="{FF2B5EF4-FFF2-40B4-BE49-F238E27FC236}">
                <a16:creationId xmlns:a16="http://schemas.microsoft.com/office/drawing/2014/main" id="{D856A18D-8CBD-4423-B0BD-D517B2A04927}"/>
              </a:ext>
            </a:extLst>
          </p:cNvPr>
          <p:cNvSpPr>
            <a:spLocks noGrp="1"/>
          </p:cNvSpPr>
          <p:nvPr/>
        </p:nvSpPr>
        <p:spPr>
          <a:xfrm>
            <a:off x="6115050" y="2076450"/>
            <a:ext cx="66675" cy="3333750"/>
          </a:xfrm>
          <a:prstGeom prst="roundRect">
            <a:avLst>
              <a:gd name="adj" fmla="val 42857"/>
            </a:avLst>
          </a:prstGeom>
          <a:solidFill>
            <a:srgbClr val="8A521E"/>
          </a:solidFill>
          <a:ln w="0">
            <a:noFill/>
            <a:prstDash val="solid"/>
          </a:ln>
        </p:spPr>
        <p:txBody>
          <a:bodyPr/>
          <a:lstStyle/>
          <a:p>
            <a:endParaRPr/>
          </a:p>
        </p:txBody>
      </p:sp>
      <p:sp>
        <p:nvSpPr>
          <p:cNvPr id="25" name="v16-s7-now">
            <a:extLst>
              <a:ext uri="{FF2B5EF4-FFF2-40B4-BE49-F238E27FC236}">
                <a16:creationId xmlns:a16="http://schemas.microsoft.com/office/drawing/2014/main" id="{2D411735-528D-4174-A3F1-3CFF19C9391B}"/>
              </a:ext>
            </a:extLst>
          </p:cNvPr>
          <p:cNvSpPr>
            <a:spLocks noGrp="1"/>
          </p:cNvSpPr>
          <p:nvPr/>
        </p:nvSpPr>
        <p:spPr>
          <a:xfrm>
            <a:off x="742950" y="2286000"/>
            <a:ext cx="1619250" cy="285750"/>
          </a:xfrm>
          <a:prstGeom prst="roundRect">
            <a:avLst>
              <a:gd name="adj" fmla="val 50000"/>
            </a:avLst>
          </a:prstGeom>
          <a:solidFill>
            <a:srgbClr val="E9F4EF"/>
          </a:solidFill>
          <a:ln w="0">
            <a:noFill/>
            <a:prstDash val="solid"/>
          </a:ln>
        </p:spPr>
        <p:txBody>
          <a:bodyPr/>
          <a:lstStyle/>
          <a:p>
            <a:endParaRPr/>
          </a:p>
        </p:txBody>
      </p:sp>
      <p:sp>
        <p:nvSpPr>
          <p:cNvPr id="26" name="v16-s7-now-text">
            <a:extLst>
              <a:ext uri="{FF2B5EF4-FFF2-40B4-BE49-F238E27FC236}">
                <a16:creationId xmlns:a16="http://schemas.microsoft.com/office/drawing/2014/main" id="{8E6E2C9C-7116-49FC-9281-D7AE91BFBE80}"/>
              </a:ext>
            </a:extLst>
          </p:cNvPr>
          <p:cNvSpPr>
            <a:spLocks noGrp="1"/>
          </p:cNvSpPr>
          <p:nvPr/>
        </p:nvSpPr>
        <p:spPr>
          <a:xfrm>
            <a:off x="838200" y="2352675"/>
            <a:ext cx="1428750" cy="171450"/>
          </a:xfrm>
          <a:prstGeom prst="rect">
            <a:avLst/>
          </a:prstGeom>
          <a:noFill/>
          <a:ln w="0">
            <a:noFill/>
            <a:prstDash val="solid"/>
          </a:ln>
        </p:spPr>
        <p:txBody>
          <a:bodyPr wrap="square" lIns="0" tIns="0" rIns="0" bIns="0" anchor="t">
            <a:noAutofit/>
          </a:bodyPr>
          <a:lstStyle/>
          <a:p>
            <a:pPr algn="ctr">
              <a:lnSpc>
                <a:spcPct val="103000"/>
              </a:lnSpc>
              <a:spcBef>
                <a:spcPts val="0"/>
              </a:spcBef>
              <a:spcAft>
                <a:spcPts val="0"/>
              </a:spcAft>
              <a:buNone/>
              <a:defRPr sz="930" b="1">
                <a:solidFill>
                  <a:srgbClr val="176B5C"/>
                </a:solidFill>
                <a:latin typeface="Consolas"/>
                <a:ea typeface="Consolas"/>
                <a:cs typeface="Consolas"/>
              </a:defRPr>
            </a:pPr>
            <a:r>
              <a:rPr sz="950" b="1">
                <a:solidFill>
                  <a:srgbClr val="176B5C"/>
                </a:solidFill>
                <a:latin typeface="Consolas"/>
              </a:rPr>
              <a:t>QUALIFY NOW · SOC BISR</a:t>
            </a:r>
          </a:p>
        </p:txBody>
      </p:sp>
      <p:sp>
        <p:nvSpPr>
          <p:cNvPr id="27" name="v16-s7-soc-title">
            <a:extLst>
              <a:ext uri="{FF2B5EF4-FFF2-40B4-BE49-F238E27FC236}">
                <a16:creationId xmlns:a16="http://schemas.microsoft.com/office/drawing/2014/main" id="{E19C5B3F-1E92-4531-AD49-86E5953AEA50}"/>
              </a:ext>
            </a:extLst>
          </p:cNvPr>
          <p:cNvSpPr>
            <a:spLocks noGrp="1"/>
          </p:cNvSpPr>
          <p:nvPr/>
        </p:nvSpPr>
        <p:spPr>
          <a:xfrm>
            <a:off x="742950" y="2743200"/>
            <a:ext cx="4286250" cy="34290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2100" b="1">
                <a:solidFill>
                  <a:srgbClr val="0A2434"/>
                </a:solidFill>
                <a:latin typeface="Arial"/>
                <a:ea typeface="Arial"/>
                <a:cs typeface="Arial"/>
              </a:defRPr>
            </a:pPr>
            <a:r>
              <a:rPr sz="1750" b="1">
                <a:solidFill>
                  <a:srgbClr val="0A2434"/>
                </a:solidFill>
                <a:latin typeface="Arial"/>
              </a:rPr>
              <a:t>AI SoC SRAM &amp; logic BISR</a:t>
            </a:r>
          </a:p>
        </p:txBody>
      </p:sp>
      <p:sp>
        <p:nvSpPr>
          <p:cNvPr id="28" name="v16-s7-soc-proof-label">
            <a:extLst>
              <a:ext uri="{FF2B5EF4-FFF2-40B4-BE49-F238E27FC236}">
                <a16:creationId xmlns:a16="http://schemas.microsoft.com/office/drawing/2014/main" id="{AA769E98-3891-4DEF-9DF6-2332F0147959}"/>
              </a:ext>
            </a:extLst>
          </p:cNvPr>
          <p:cNvSpPr>
            <a:spLocks noGrp="1"/>
          </p:cNvSpPr>
          <p:nvPr/>
        </p:nvSpPr>
        <p:spPr>
          <a:xfrm>
            <a:off x="742950" y="3257550"/>
            <a:ext cx="2095500" cy="26670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1450" b="1">
                <a:solidFill>
                  <a:srgbClr val="176B5C"/>
                </a:solidFill>
                <a:latin typeface="Arial"/>
                <a:ea typeface="Arial"/>
                <a:cs typeface="Arial"/>
              </a:defRPr>
            </a:pPr>
            <a:r>
              <a:rPr sz="1050" b="1">
                <a:solidFill>
                  <a:srgbClr val="176B5C"/>
                </a:solidFill>
                <a:latin typeface="Consolas"/>
              </a:rPr>
              <a:t>Silicon-proven value proposition</a:t>
            </a:r>
          </a:p>
        </p:txBody>
      </p:sp>
      <p:sp>
        <p:nvSpPr>
          <p:cNvPr id="29" name="v16-s7-soc-proof">
            <a:extLst>
              <a:ext uri="{FF2B5EF4-FFF2-40B4-BE49-F238E27FC236}">
                <a16:creationId xmlns:a16="http://schemas.microsoft.com/office/drawing/2014/main" id="{3708C24C-2C0E-4FF3-8D2A-C0BCD0B16CFD}"/>
              </a:ext>
            </a:extLst>
          </p:cNvPr>
          <p:cNvSpPr>
            <a:spLocks noGrp="1"/>
          </p:cNvSpPr>
          <p:nvPr/>
        </p:nvSpPr>
        <p:spPr>
          <a:xfrm>
            <a:off x="742950" y="3562350"/>
            <a:ext cx="4514850" cy="666750"/>
          </a:xfrm>
          <a:prstGeom prst="rect">
            <a:avLst/>
          </a:prstGeom>
          <a:noFill/>
          <a:ln w="0">
            <a:noFill/>
            <a:prstDash val="solid"/>
          </a:ln>
        </p:spPr>
        <p:txBody>
          <a:bodyPr wrap="square" lIns="0" tIns="0" rIns="0" bIns="0" anchor="t">
            <a:noAutofit/>
          </a:bodyPr>
          <a:lstStyle/>
          <a:p>
            <a:pPr algn="l">
              <a:lnSpc>
                <a:spcPct val="108000"/>
              </a:lnSpc>
              <a:spcBef>
                <a:spcPts val="0"/>
              </a:spcBef>
              <a:spcAft>
                <a:spcPts val="400"/>
              </a:spcAft>
              <a:buNone/>
              <a:defRPr sz="1480" b="0">
                <a:solidFill>
                  <a:srgbClr val="385365"/>
                </a:solidFill>
                <a:latin typeface="Arial"/>
                <a:ea typeface="Arial"/>
                <a:cs typeface="Arial"/>
              </a:defRPr>
            </a:pPr>
            <a:r>
              <a:rPr sz="1200" b="0">
                <a:solidFill>
                  <a:srgbClr val="385365"/>
                </a:solidFill>
                <a:latin typeface="Arial"/>
              </a:rPr>
              <a:t>• &gt;16 Kb on-die repair state in N5/N4/N3 AI &amp; HPC ASICs</a:t>
            </a:r>
          </a:p>
          <a:p>
            <a:pPr>
              <a:spcBef>
                <a:spcPts val="0"/>
              </a:spcBef>
              <a:spcAft>
                <a:spcPts val="400"/>
              </a:spcAft>
            </a:pPr>
            <a:r>
              <a:rPr sz="1200" b="0">
                <a:solidFill>
                  <a:srgbClr val="385365"/>
                </a:solidFill>
                <a:latin typeface="Arial"/>
              </a:rPr>
              <a:t>• STAR Memory System: direct AntiFuse OTP / eFuse interface</a:t>
            </a:r>
          </a:p>
        </p:txBody>
      </p:sp>
      <p:sp>
        <p:nvSpPr>
          <p:cNvPr id="30" name="v16-s7-soc-next-label">
            <a:extLst>
              <a:ext uri="{FF2B5EF4-FFF2-40B4-BE49-F238E27FC236}">
                <a16:creationId xmlns:a16="http://schemas.microsoft.com/office/drawing/2014/main" id="{3E9175EF-1829-4321-8DDC-77BC92DAC6E5}"/>
              </a:ext>
            </a:extLst>
          </p:cNvPr>
          <p:cNvSpPr>
            <a:spLocks noGrp="1"/>
          </p:cNvSpPr>
          <p:nvPr/>
        </p:nvSpPr>
        <p:spPr>
          <a:xfrm>
            <a:off x="742950" y="4324350"/>
            <a:ext cx="1524000" cy="24765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1450" b="1">
                <a:solidFill>
                  <a:srgbClr val="8A521E"/>
                </a:solidFill>
                <a:latin typeface="Arial"/>
                <a:ea typeface="Arial"/>
                <a:cs typeface="Arial"/>
              </a:defRPr>
            </a:pPr>
            <a:r>
              <a:rPr sz="1050" b="1">
                <a:solidFill>
                  <a:srgbClr val="176B5C"/>
                </a:solidFill>
                <a:latin typeface="Consolas"/>
              </a:rPr>
              <a:t>Strategic execution</a:t>
            </a:r>
          </a:p>
        </p:txBody>
      </p:sp>
      <p:sp>
        <p:nvSpPr>
          <p:cNvPr id="31" name="v16-s7-soc-next">
            <a:extLst>
              <a:ext uri="{FF2B5EF4-FFF2-40B4-BE49-F238E27FC236}">
                <a16:creationId xmlns:a16="http://schemas.microsoft.com/office/drawing/2014/main" id="{09E0DC91-BAAC-47C1-856A-73D5D5A7FF25}"/>
              </a:ext>
            </a:extLst>
          </p:cNvPr>
          <p:cNvSpPr>
            <a:spLocks noGrp="1"/>
          </p:cNvSpPr>
          <p:nvPr/>
        </p:nvSpPr>
        <p:spPr>
          <a:xfrm>
            <a:off x="742950" y="4610100"/>
            <a:ext cx="4514850" cy="647700"/>
          </a:xfrm>
          <a:prstGeom prst="rect">
            <a:avLst/>
          </a:prstGeom>
          <a:noFill/>
          <a:ln w="0">
            <a:noFill/>
            <a:prstDash val="solid"/>
          </a:ln>
        </p:spPr>
        <p:txBody>
          <a:bodyPr wrap="square" lIns="0" tIns="0" rIns="0" bIns="0" anchor="t">
            <a:noAutofit/>
          </a:bodyPr>
          <a:lstStyle/>
          <a:p>
            <a:pPr algn="l">
              <a:lnSpc>
                <a:spcPct val="103000"/>
              </a:lnSpc>
              <a:spcBef>
                <a:spcPts val="0"/>
              </a:spcBef>
              <a:spcAft>
                <a:spcPts val="400"/>
              </a:spcAft>
              <a:buNone/>
              <a:defRPr sz="1460" b="1">
                <a:solidFill>
                  <a:srgbClr val="0A2434"/>
                </a:solidFill>
                <a:latin typeface="Arial"/>
                <a:ea typeface="Arial"/>
                <a:cs typeface="Arial"/>
              </a:defRPr>
            </a:pPr>
            <a:r>
              <a:rPr sz="1200" b="0">
                <a:solidFill>
                  <a:srgbClr val="385365"/>
                </a:solidFill>
                <a:latin typeface="Arial"/>
              </a:rPr>
              <a:t>Embed pure-logic AntiFuse OTP macro · eliminate external eFuse pump</a:t>
            </a:r>
          </a:p>
          <a:p>
            <a:pPr>
              <a:spcBef>
                <a:spcPts val="0"/>
              </a:spcBef>
              <a:spcAft>
                <a:spcPts val="400"/>
              </a:spcAft>
            </a:pPr>
            <a:r>
              <a:rPr sz="1200" b="0">
                <a:solidFill>
                  <a:srgbClr val="385365"/>
                </a:solidFill>
                <a:latin typeface="Arial"/>
              </a:rPr>
              <a:t>Secure yield recovery at wafer sort, packaging &amp; in-field runtime</a:t>
            </a:r>
          </a:p>
        </p:txBody>
      </p:sp>
      <p:sp>
        <p:nvSpPr>
          <p:cNvPr id="32" name="v16-s7-locus">
            <a:extLst>
              <a:ext uri="{FF2B5EF4-FFF2-40B4-BE49-F238E27FC236}">
                <a16:creationId xmlns:a16="http://schemas.microsoft.com/office/drawing/2014/main" id="{07660EA2-9386-4E29-A3BB-2B56CCC0ACA8}"/>
              </a:ext>
            </a:extLst>
          </p:cNvPr>
          <p:cNvSpPr>
            <a:spLocks noGrp="1"/>
          </p:cNvSpPr>
          <p:nvPr/>
        </p:nvSpPr>
        <p:spPr>
          <a:xfrm>
            <a:off x="6343650" y="2286000"/>
            <a:ext cx="2095500" cy="285750"/>
          </a:xfrm>
          <a:prstGeom prst="roundRect">
            <a:avLst>
              <a:gd name="adj" fmla="val 50000"/>
            </a:avLst>
          </a:prstGeom>
          <a:solidFill>
            <a:srgbClr val="F7EFE6"/>
          </a:solidFill>
          <a:ln w="0">
            <a:noFill/>
            <a:prstDash val="solid"/>
          </a:ln>
        </p:spPr>
        <p:txBody>
          <a:bodyPr/>
          <a:lstStyle/>
          <a:p>
            <a:endParaRPr/>
          </a:p>
        </p:txBody>
      </p:sp>
      <p:sp>
        <p:nvSpPr>
          <p:cNvPr id="33" name="v16-s7-locus-text">
            <a:extLst>
              <a:ext uri="{FF2B5EF4-FFF2-40B4-BE49-F238E27FC236}">
                <a16:creationId xmlns:a16="http://schemas.microsoft.com/office/drawing/2014/main" id="{6C48970B-595A-458F-97D1-D4AB5F8E1F5D}"/>
              </a:ext>
            </a:extLst>
          </p:cNvPr>
          <p:cNvSpPr>
            <a:spLocks noGrp="1"/>
          </p:cNvSpPr>
          <p:nvPr/>
        </p:nvSpPr>
        <p:spPr>
          <a:xfrm>
            <a:off x="6438900" y="2352675"/>
            <a:ext cx="1905000" cy="171450"/>
          </a:xfrm>
          <a:prstGeom prst="rect">
            <a:avLst/>
          </a:prstGeom>
          <a:noFill/>
          <a:ln w="0">
            <a:noFill/>
            <a:prstDash val="solid"/>
          </a:ln>
        </p:spPr>
        <p:txBody>
          <a:bodyPr wrap="square" lIns="0" tIns="0" rIns="0" bIns="0" anchor="t">
            <a:noAutofit/>
          </a:bodyPr>
          <a:lstStyle/>
          <a:p>
            <a:pPr algn="ctr">
              <a:lnSpc>
                <a:spcPct val="103000"/>
              </a:lnSpc>
              <a:spcBef>
                <a:spcPts val="0"/>
              </a:spcBef>
              <a:spcAft>
                <a:spcPts val="0"/>
              </a:spcAft>
              <a:buNone/>
              <a:defRPr sz="930" b="1">
                <a:solidFill>
                  <a:srgbClr val="8A521E"/>
                </a:solidFill>
                <a:latin typeface="Consolas"/>
                <a:ea typeface="Consolas"/>
                <a:cs typeface="Consolas"/>
              </a:defRPr>
            </a:pPr>
            <a:r>
              <a:rPr sz="950" b="1">
                <a:solidFill>
                  <a:srgbClr val="8A521E"/>
                </a:solidFill>
                <a:latin typeface="Consolas"/>
              </a:rPr>
              <a:t>STRATEGIC ADVANCE · UCIE 2.0</a:t>
            </a:r>
          </a:p>
        </p:txBody>
      </p:sp>
      <p:sp>
        <p:nvSpPr>
          <p:cNvPr id="34" name="v16-s7-hbm-title">
            <a:extLst>
              <a:ext uri="{FF2B5EF4-FFF2-40B4-BE49-F238E27FC236}">
                <a16:creationId xmlns:a16="http://schemas.microsoft.com/office/drawing/2014/main" id="{48B3C9A4-F5AB-477A-91CC-59D292800AA5}"/>
              </a:ext>
            </a:extLst>
          </p:cNvPr>
          <p:cNvSpPr>
            <a:spLocks noGrp="1"/>
          </p:cNvSpPr>
          <p:nvPr/>
        </p:nvSpPr>
        <p:spPr>
          <a:xfrm>
            <a:off x="6343650" y="2743200"/>
            <a:ext cx="4286250" cy="34290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2100" b="1">
                <a:solidFill>
                  <a:srgbClr val="0A2434"/>
                </a:solidFill>
                <a:latin typeface="Arial"/>
                <a:ea typeface="Arial"/>
                <a:cs typeface="Arial"/>
              </a:defRPr>
            </a:pPr>
            <a:r>
              <a:rPr sz="1750" b="1">
                <a:solidFill>
                  <a:srgbClr val="0A2434"/>
                </a:solidFill>
                <a:latin typeface="Arial"/>
              </a:rPr>
              <a:t>3D SoIC &amp; D2D lane repair</a:t>
            </a:r>
          </a:p>
        </p:txBody>
      </p:sp>
      <p:sp>
        <p:nvSpPr>
          <p:cNvPr id="35" name="v16-s7-hbm-proof-label">
            <a:extLst>
              <a:ext uri="{FF2B5EF4-FFF2-40B4-BE49-F238E27FC236}">
                <a16:creationId xmlns:a16="http://schemas.microsoft.com/office/drawing/2014/main" id="{31EB6590-21BB-4034-B49D-7375C8A794F3}"/>
              </a:ext>
            </a:extLst>
          </p:cNvPr>
          <p:cNvSpPr>
            <a:spLocks noGrp="1"/>
          </p:cNvSpPr>
          <p:nvPr/>
        </p:nvSpPr>
        <p:spPr>
          <a:xfrm>
            <a:off x="6343650" y="3257550"/>
            <a:ext cx="2952750" cy="26670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1450" b="1">
                <a:solidFill>
                  <a:srgbClr val="8A521E"/>
                </a:solidFill>
                <a:latin typeface="Arial"/>
                <a:ea typeface="Arial"/>
                <a:cs typeface="Arial"/>
              </a:defRPr>
            </a:pPr>
            <a:r>
              <a:rPr sz="1050" b="1">
                <a:solidFill>
                  <a:srgbClr val="8A521E"/>
                </a:solidFill>
                <a:latin typeface="Consolas"/>
              </a:rPr>
              <a:t>Pre-standard market foresight</a:t>
            </a:r>
          </a:p>
        </p:txBody>
      </p:sp>
      <p:sp>
        <p:nvSpPr>
          <p:cNvPr id="36" name="v16-s7-hbm-proof">
            <a:extLst>
              <a:ext uri="{FF2B5EF4-FFF2-40B4-BE49-F238E27FC236}">
                <a16:creationId xmlns:a16="http://schemas.microsoft.com/office/drawing/2014/main" id="{CEBDA959-B6E8-4F8B-9139-4B689006DED3}"/>
              </a:ext>
            </a:extLst>
          </p:cNvPr>
          <p:cNvSpPr>
            <a:spLocks noGrp="1"/>
          </p:cNvSpPr>
          <p:nvPr/>
        </p:nvSpPr>
        <p:spPr>
          <a:xfrm>
            <a:off x="6343650" y="3562350"/>
            <a:ext cx="4514850" cy="666750"/>
          </a:xfrm>
          <a:prstGeom prst="rect">
            <a:avLst/>
          </a:prstGeom>
          <a:noFill/>
          <a:ln w="0">
            <a:noFill/>
            <a:prstDash val="solid"/>
          </a:ln>
        </p:spPr>
        <p:txBody>
          <a:bodyPr wrap="square" lIns="0" tIns="0" rIns="0" bIns="0" anchor="t">
            <a:noAutofit/>
          </a:bodyPr>
          <a:lstStyle/>
          <a:p>
            <a:pPr algn="l">
              <a:lnSpc>
                <a:spcPct val="108000"/>
              </a:lnSpc>
              <a:spcBef>
                <a:spcPts val="0"/>
              </a:spcBef>
              <a:spcAft>
                <a:spcPts val="400"/>
              </a:spcAft>
              <a:buNone/>
              <a:defRPr sz="1480" b="0">
                <a:solidFill>
                  <a:srgbClr val="385365"/>
                </a:solidFill>
                <a:latin typeface="Arial"/>
                <a:ea typeface="Arial"/>
                <a:cs typeface="Arial"/>
              </a:defRPr>
            </a:pPr>
            <a:r>
              <a:rPr sz="1200" b="0">
                <a:solidFill>
                  <a:srgbClr val="2C4251"/>
                </a:solidFill>
                <a:latin typeface="Arial"/>
              </a:rPr>
              <a:t>• 3D packaging yield hinges on Die-to-Die micro-bump connectivity</a:t>
            </a:r>
          </a:p>
          <a:p>
            <a:pPr>
              <a:spcBef>
                <a:spcPts val="0"/>
              </a:spcBef>
              <a:spcAft>
                <a:spcPts val="400"/>
              </a:spcAft>
            </a:pPr>
            <a:r>
              <a:rPr sz="1200" b="0">
                <a:solidFill>
                  <a:srgbClr val="2C4251"/>
                </a:solidFill>
                <a:latin typeface="Arial"/>
              </a:rPr>
              <a:t>• UCIe 2.0 runtime &amp; post-bond lane remapping requires non-volatile fuse</a:t>
            </a:r>
          </a:p>
        </p:txBody>
      </p:sp>
      <p:sp>
        <p:nvSpPr>
          <p:cNvPr id="37" name="v16-s7-hbm-next-label">
            <a:extLst>
              <a:ext uri="{FF2B5EF4-FFF2-40B4-BE49-F238E27FC236}">
                <a16:creationId xmlns:a16="http://schemas.microsoft.com/office/drawing/2014/main" id="{ABA2F63E-3274-4E60-8F5E-2CF613BC615B}"/>
              </a:ext>
            </a:extLst>
          </p:cNvPr>
          <p:cNvSpPr>
            <a:spLocks noGrp="1"/>
          </p:cNvSpPr>
          <p:nvPr/>
        </p:nvSpPr>
        <p:spPr>
          <a:xfrm>
            <a:off x="6343650" y="4324350"/>
            <a:ext cx="2095500" cy="24765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1450" b="1">
                <a:solidFill>
                  <a:srgbClr val="8A521E"/>
                </a:solidFill>
                <a:latin typeface="Arial"/>
                <a:ea typeface="Arial"/>
                <a:cs typeface="Arial"/>
              </a:defRPr>
            </a:pPr>
            <a:r>
              <a:rPr sz="1050" b="1">
                <a:solidFill>
                  <a:srgbClr val="125E52"/>
                </a:solidFill>
                <a:latin typeface="Consolas"/>
              </a:rPr>
              <a:t>Market-leading action</a:t>
            </a:r>
          </a:p>
        </p:txBody>
      </p:sp>
      <p:sp>
        <p:nvSpPr>
          <p:cNvPr id="38" name="v16-s7-hbm-next">
            <a:extLst>
              <a:ext uri="{FF2B5EF4-FFF2-40B4-BE49-F238E27FC236}">
                <a16:creationId xmlns:a16="http://schemas.microsoft.com/office/drawing/2014/main" id="{7DC0FA6E-51B5-4E9A-B7A4-2F4CA488AACC}"/>
              </a:ext>
            </a:extLst>
          </p:cNvPr>
          <p:cNvSpPr>
            <a:spLocks noGrp="1"/>
          </p:cNvSpPr>
          <p:nvPr/>
        </p:nvSpPr>
        <p:spPr>
          <a:xfrm>
            <a:off x="6343650" y="4610100"/>
            <a:ext cx="4514850" cy="647700"/>
          </a:xfrm>
          <a:prstGeom prst="rect">
            <a:avLst/>
          </a:prstGeom>
          <a:noFill/>
          <a:ln w="0">
            <a:noFill/>
            <a:prstDash val="solid"/>
          </a:ln>
        </p:spPr>
        <p:txBody>
          <a:bodyPr wrap="square" lIns="0" tIns="0" rIns="0" bIns="0" anchor="t">
            <a:noAutofit/>
          </a:bodyPr>
          <a:lstStyle/>
          <a:p>
            <a:pPr algn="l">
              <a:lnSpc>
                <a:spcPct val="103000"/>
              </a:lnSpc>
              <a:spcBef>
                <a:spcPts val="0"/>
              </a:spcBef>
              <a:spcAft>
                <a:spcPts val="400"/>
              </a:spcAft>
              <a:buNone/>
              <a:defRPr sz="1440" b="1">
                <a:solidFill>
                  <a:srgbClr val="0A2434"/>
                </a:solidFill>
                <a:latin typeface="Arial"/>
                <a:ea typeface="Arial"/>
                <a:cs typeface="Arial"/>
              </a:defRPr>
            </a:pPr>
            <a:r>
              <a:rPr sz="1200" b="0">
                <a:solidFill>
                  <a:srgbClr val="2C4251"/>
                </a:solidFill>
                <a:latin typeface="Arial"/>
              </a:rPr>
              <a:t>Anchor dedicated OTP per chiplet · store D2D redundancy maps pre-bond</a:t>
            </a:r>
          </a:p>
          <a:p>
            <a:pPr>
              <a:spcBef>
                <a:spcPts val="0"/>
              </a:spcBef>
              <a:spcAft>
                <a:spcPts val="400"/>
              </a:spcAft>
            </a:pPr>
            <a:r>
              <a:rPr sz="1200" b="0">
                <a:solidFill>
                  <a:srgbClr val="2C4251"/>
                </a:solidFill>
                <a:latin typeface="Arial"/>
              </a:rPr>
              <a:t>Lead the industry architecture forecast before market lock-in</a:t>
            </a:r>
          </a:p>
        </p:txBody>
      </p:sp>
      <p:sp>
        <p:nvSpPr>
          <p:cNvPr id="39" name="v16-s7-boundary">
            <a:extLst>
              <a:ext uri="{FF2B5EF4-FFF2-40B4-BE49-F238E27FC236}">
                <a16:creationId xmlns:a16="http://schemas.microsoft.com/office/drawing/2014/main" id="{34831212-050B-47B0-92CB-857544EB2B60}"/>
              </a:ext>
            </a:extLst>
          </p:cNvPr>
          <p:cNvSpPr>
            <a:spLocks noGrp="1"/>
          </p:cNvSpPr>
          <p:nvPr/>
        </p:nvSpPr>
        <p:spPr>
          <a:xfrm>
            <a:off x="514350" y="5619750"/>
            <a:ext cx="10820400" cy="514350"/>
          </a:xfrm>
          <a:prstGeom prst="roundRect">
            <a:avLst>
              <a:gd name="adj" fmla="val 14815"/>
            </a:avLst>
          </a:prstGeom>
          <a:solidFill>
            <a:srgbClr val="061B29"/>
          </a:solidFill>
          <a:ln w="0">
            <a:noFill/>
            <a:prstDash val="solid"/>
          </a:ln>
        </p:spPr>
        <p:txBody>
          <a:bodyPr/>
          <a:lstStyle/>
          <a:p>
            <a:endParaRPr/>
          </a:p>
        </p:txBody>
      </p:sp>
      <p:sp>
        <p:nvSpPr>
          <p:cNvPr id="40" name="v16-s7-boundary-text">
            <a:extLst>
              <a:ext uri="{FF2B5EF4-FFF2-40B4-BE49-F238E27FC236}">
                <a16:creationId xmlns:a16="http://schemas.microsoft.com/office/drawing/2014/main" id="{9319A1B0-71B7-4145-98A3-722A142B2686}"/>
              </a:ext>
            </a:extLst>
          </p:cNvPr>
          <p:cNvSpPr>
            <a:spLocks noGrp="1"/>
          </p:cNvSpPr>
          <p:nvPr/>
        </p:nvSpPr>
        <p:spPr>
          <a:xfrm>
            <a:off x="685800" y="5715000"/>
            <a:ext cx="10477500" cy="342900"/>
          </a:xfrm>
          <a:prstGeom prst="rect">
            <a:avLst/>
          </a:prstGeom>
          <a:noFill/>
          <a:ln w="0">
            <a:noFill/>
            <a:prstDash val="solid"/>
          </a:ln>
        </p:spPr>
        <p:txBody>
          <a:bodyPr wrap="square" lIns="0" tIns="0" rIns="0" bIns="0" anchor="ctr">
            <a:noAutofit/>
          </a:bodyPr>
          <a:lstStyle/>
          <a:p>
            <a:pPr algn="l">
              <a:lnSpc>
                <a:spcPct val="100000"/>
              </a:lnSpc>
              <a:spcBef>
                <a:spcPts val="0"/>
              </a:spcBef>
              <a:spcAft>
                <a:spcPts val="0"/>
              </a:spcAft>
              <a:buNone/>
              <a:defRPr sz="1460" b="1">
                <a:solidFill>
                  <a:srgbClr val="FFFFFF"/>
                </a:solidFill>
                <a:latin typeface="Arial"/>
                <a:ea typeface="Arial"/>
                <a:cs typeface="Arial"/>
              </a:defRPr>
            </a:pPr>
            <a:r>
              <a:rPr sz="1350" b="1">
                <a:solidFill>
                  <a:srgbClr val="FFFFFF"/>
                </a:solidFill>
                <a:latin typeface="Arial"/>
              </a:rPr>
              <a:t>Do not wait for commodity consensus: lead the architectural forecast where advanced packaging yield is decided</a:t>
            </a:r>
          </a:p>
        </p:txBody>
      </p:sp>
    </p:spTree>
    <p:extLst>
      <p:ext uri="{BB962C8B-B14F-4D97-AF65-F5344CB8AC3E}">
        <p14:creationId xmlns:p14="http://schemas.microsoft.com/office/powerpoint/2010/main" val="1060313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44" name="v16-bg-8">
            <a:extLst>
              <a:ext uri="{FF2B5EF4-FFF2-40B4-BE49-F238E27FC236}">
                <a16:creationId xmlns:a16="http://schemas.microsoft.com/office/drawing/2014/main" id="{ECF22CEB-1B91-4BD2-8775-15210622B718}"/>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8">
            <a:extLst>
              <a:ext uri="{FF2B5EF4-FFF2-40B4-BE49-F238E27FC236}">
                <a16:creationId xmlns:a16="http://schemas.microsoft.com/office/drawing/2014/main" id="{A7DDE257-4D5A-415D-9CE1-7045AD213976}"/>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8">
            <a:extLst>
              <a:ext uri="{FF2B5EF4-FFF2-40B4-BE49-F238E27FC236}">
                <a16:creationId xmlns:a16="http://schemas.microsoft.com/office/drawing/2014/main" id="{C54E6CD3-B256-4048-ABC0-A5BADCFA861A}"/>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980" b="1">
                <a:solidFill>
                  <a:srgbClr val="176B5C"/>
                </a:solidFill>
                <a:latin typeface="Consolas"/>
                <a:ea typeface="Consolas"/>
                <a:cs typeface="Consolas"/>
              </a:defRPr>
            </a:pPr>
            <a:r>
              <a:rPr sz="900" b="1">
                <a:solidFill>
                  <a:srgbClr val="FFFFFF"/>
                </a:solidFill>
                <a:latin typeface="Consolas"/>
              </a:rPr>
              <a:t>STRATEGIC TARGET</a:t>
            </a:r>
          </a:p>
        </p:txBody>
      </p:sp>
      <p:sp>
        <p:nvSpPr>
          <p:cNvPr id="4" name="v16-title-8">
            <a:extLst>
              <a:ext uri="{FF2B5EF4-FFF2-40B4-BE49-F238E27FC236}">
                <a16:creationId xmlns:a16="http://schemas.microsoft.com/office/drawing/2014/main" id="{B00BE9C7-D969-4E36-AA8B-8029FAA14B86}"/>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2700" b="1">
                <a:solidFill>
                  <a:srgbClr val="0A2434"/>
                </a:solidFill>
                <a:latin typeface="Arial"/>
                <a:ea typeface="Arial"/>
                <a:cs typeface="Arial"/>
              </a:defRPr>
            </a:pPr>
            <a:r>
              <a:rPr sz="2800" b="1">
                <a:solidFill>
                  <a:srgbClr val="0A2434"/>
                </a:solidFill>
                <a:latin typeface="Arial"/>
              </a:rPr>
              <a:t>OCP Service Demands Hardware RoT</a:t>
            </a:r>
          </a:p>
          <a:p>
            <a:pPr>
              <a:spcBef>
                <a:spcPts val="0"/>
              </a:spcBef>
              <a:spcAft>
                <a:spcPts val="200"/>
              </a:spcAft>
            </a:pPr>
            <a:r>
              <a:rPr sz="2800" b="1">
                <a:solidFill>
                  <a:srgbClr val="0A2434"/>
                </a:solidFill>
                <a:latin typeface="Arial"/>
              </a:rPr>
              <a:t>Elevate Logging to Caliptra Silicon Security</a:t>
            </a:r>
          </a:p>
        </p:txBody>
      </p:sp>
      <p:sp>
        <p:nvSpPr>
          <p:cNvPr id="5" name="v16-subtitle-8">
            <a:extLst>
              <a:ext uri="{FF2B5EF4-FFF2-40B4-BE49-F238E27FC236}">
                <a16:creationId xmlns:a16="http://schemas.microsoft.com/office/drawing/2014/main" id="{191CBDDA-7C9A-4D4A-A5E1-AE2924FA963E}"/>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spcBef>
                <a:spcPts val="0"/>
              </a:spcBef>
              <a:spcAft>
                <a:spcPts val="0"/>
              </a:spcAft>
              <a:buNone/>
              <a:defRPr sz="1480" b="0">
                <a:solidFill>
                  <a:srgbClr val="385365"/>
                </a:solidFill>
                <a:latin typeface="Arial"/>
                <a:ea typeface="Arial"/>
                <a:cs typeface="Arial"/>
              </a:defRPr>
            </a:pPr>
            <a:r>
              <a:rPr sz="1480" b="0">
                <a:solidFill>
                  <a:srgbClr val="385365"/>
                </a:solidFill>
                <a:latin typeface="Arial"/>
              </a:rPr>
              <a:t>Bypass vulnerable external EEPROMs · anchor lifecycle, attestation and rollback state in on-chip OTP + PUF</a:t>
            </a:r>
          </a:p>
        </p:txBody>
      </p:sp>
      <p:sp>
        <p:nvSpPr>
          <p:cNvPr id="6" name="motif-line-0">
            <a:extLst>
              <a:ext uri="{FF2B5EF4-FFF2-40B4-BE49-F238E27FC236}">
                <a16:creationId xmlns:a16="http://schemas.microsoft.com/office/drawing/2014/main" id="{92FAC41C-6DC9-413C-A90B-977601E2AD48}"/>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488D687F-295C-4DAA-9453-B18AF71BB511}"/>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47968DE6-8A0B-4A1B-B1A4-E88C9981F911}"/>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8B7BE218-AF29-4368-A502-740A3DFDAF92}"/>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ED94A464-5F0E-4ACD-8734-D10F06E5FB47}"/>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F3452C86-9BFB-4F0A-AF47-DD98864DF385}"/>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E777CAA4-8BF1-4873-8EBB-6E95D257F918}"/>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FAE71F73-551E-4B72-A80F-20F1262E6A6F}"/>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DAC989CC-A7DE-4A4A-AB1E-10FF2F2F059D}"/>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CFC9E4EF-DE96-4F94-ACBA-ECB39A8CADDB}"/>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8">
            <a:extLst>
              <a:ext uri="{FF2B5EF4-FFF2-40B4-BE49-F238E27FC236}">
                <a16:creationId xmlns:a16="http://schemas.microsoft.com/office/drawing/2014/main" id="{F6BEFE80-747B-4F19-9984-E2FD4E5E859B}"/>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8">
            <a:extLst>
              <a:ext uri="{FF2B5EF4-FFF2-40B4-BE49-F238E27FC236}">
                <a16:creationId xmlns:a16="http://schemas.microsoft.com/office/drawing/2014/main" id="{F5EB04AC-2AAF-4675-B786-3901DED0DB69}"/>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8">
            <a:extLst>
              <a:ext uri="{FF2B5EF4-FFF2-40B4-BE49-F238E27FC236}">
                <a16:creationId xmlns:a16="http://schemas.microsoft.com/office/drawing/2014/main" id="{71BD4B9A-E5AD-4EF5-A1B3-2AA41DA41F35}"/>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11</a:t>
            </a:r>
          </a:p>
        </p:txBody>
      </p:sp>
      <p:sp>
        <p:nvSpPr>
          <p:cNvPr id="19" name="v16-s8-fru-shadow">
            <a:extLst>
              <a:ext uri="{FF2B5EF4-FFF2-40B4-BE49-F238E27FC236}">
                <a16:creationId xmlns:a16="http://schemas.microsoft.com/office/drawing/2014/main" id="{199400A3-9A54-41A3-AD20-566A6ABAB94F}"/>
              </a:ext>
            </a:extLst>
          </p:cNvPr>
          <p:cNvSpPr>
            <a:spLocks noGrp="1"/>
          </p:cNvSpPr>
          <p:nvPr/>
        </p:nvSpPr>
        <p:spPr>
          <a:xfrm>
            <a:off x="542925" y="2257425"/>
            <a:ext cx="3200400" cy="2552700"/>
          </a:xfrm>
          <a:prstGeom prst="roundRect">
            <a:avLst>
              <a:gd name="adj" fmla="val 2985"/>
            </a:avLst>
          </a:prstGeom>
          <a:solidFill>
            <a:srgbClr val="ECF2F4"/>
          </a:solidFill>
          <a:ln w="0">
            <a:noFill/>
            <a:prstDash val="solid"/>
          </a:ln>
        </p:spPr>
        <p:txBody>
          <a:bodyPr/>
          <a:lstStyle/>
          <a:p>
            <a:endParaRPr/>
          </a:p>
        </p:txBody>
      </p:sp>
      <p:sp>
        <p:nvSpPr>
          <p:cNvPr id="20" name="v16-s8-fru">
            <a:extLst>
              <a:ext uri="{FF2B5EF4-FFF2-40B4-BE49-F238E27FC236}">
                <a16:creationId xmlns:a16="http://schemas.microsoft.com/office/drawing/2014/main" id="{887EC2DD-F57C-4D8E-9534-7C20DA3DCAC7}"/>
              </a:ext>
            </a:extLst>
          </p:cNvPr>
          <p:cNvSpPr>
            <a:spLocks noGrp="1"/>
          </p:cNvSpPr>
          <p:nvPr/>
        </p:nvSpPr>
        <p:spPr>
          <a:xfrm>
            <a:off x="514350" y="2209800"/>
            <a:ext cx="3200400" cy="2552700"/>
          </a:xfrm>
          <a:prstGeom prst="roundRect">
            <a:avLst>
              <a:gd name="adj" fmla="val 2985"/>
            </a:avLst>
          </a:prstGeom>
          <a:solidFill>
            <a:srgbClr val="E4F4F4"/>
          </a:solidFill>
          <a:ln w="10478">
            <a:solidFill>
              <a:srgbClr val="C9D6DA"/>
            </a:solidFill>
            <a:prstDash val="solid"/>
          </a:ln>
        </p:spPr>
        <p:txBody>
          <a:bodyPr/>
          <a:lstStyle/>
          <a:p>
            <a:endParaRPr/>
          </a:p>
        </p:txBody>
      </p:sp>
      <p:sp>
        <p:nvSpPr>
          <p:cNvPr id="21" name="v16-s8-fru-top">
            <a:extLst>
              <a:ext uri="{FF2B5EF4-FFF2-40B4-BE49-F238E27FC236}">
                <a16:creationId xmlns:a16="http://schemas.microsoft.com/office/drawing/2014/main" id="{7755F4AE-88E5-4417-8887-E2ECBB855D84}"/>
              </a:ext>
            </a:extLst>
          </p:cNvPr>
          <p:cNvSpPr>
            <a:spLocks noGrp="1"/>
          </p:cNvSpPr>
          <p:nvPr/>
        </p:nvSpPr>
        <p:spPr>
          <a:xfrm>
            <a:off x="514350" y="2209800"/>
            <a:ext cx="3200400" cy="57150"/>
          </a:xfrm>
          <a:prstGeom prst="roundRect">
            <a:avLst>
              <a:gd name="adj" fmla="val 50000"/>
            </a:avLst>
          </a:prstGeom>
          <a:solidFill>
            <a:srgbClr val="087A7A"/>
          </a:solidFill>
          <a:ln w="0">
            <a:noFill/>
            <a:prstDash val="solid"/>
          </a:ln>
        </p:spPr>
        <p:txBody>
          <a:bodyPr/>
          <a:lstStyle/>
          <a:p>
            <a:endParaRPr/>
          </a:p>
        </p:txBody>
      </p:sp>
      <p:sp>
        <p:nvSpPr>
          <p:cNvPr id="22" name="v16-s8-fru-eyebrow">
            <a:extLst>
              <a:ext uri="{FF2B5EF4-FFF2-40B4-BE49-F238E27FC236}">
                <a16:creationId xmlns:a16="http://schemas.microsoft.com/office/drawing/2014/main" id="{B8FAAED7-0D8B-407A-AF97-406C4F9D1A29}"/>
              </a:ext>
            </a:extLst>
          </p:cNvPr>
          <p:cNvSpPr>
            <a:spLocks noGrp="1"/>
          </p:cNvSpPr>
          <p:nvPr/>
        </p:nvSpPr>
        <p:spPr>
          <a:xfrm>
            <a:off x="676275" y="2352675"/>
            <a:ext cx="2876550" cy="17145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940" b="1">
                <a:solidFill>
                  <a:srgbClr val="087A7A"/>
                </a:solidFill>
                <a:latin typeface="Consolas"/>
                <a:ea typeface="Consolas"/>
                <a:cs typeface="Consolas"/>
              </a:defRPr>
            </a:pPr>
            <a:r>
              <a:rPr sz="950" b="1">
                <a:solidFill>
                  <a:srgbClr val="176B5C"/>
                </a:solidFill>
                <a:latin typeface="Consolas"/>
              </a:rPr>
              <a:t>OAI UBB · VULNERABILITY</a:t>
            </a:r>
          </a:p>
        </p:txBody>
      </p:sp>
      <p:sp>
        <p:nvSpPr>
          <p:cNvPr id="23" name="v16-s8-fru-title">
            <a:extLst>
              <a:ext uri="{FF2B5EF4-FFF2-40B4-BE49-F238E27FC236}">
                <a16:creationId xmlns:a16="http://schemas.microsoft.com/office/drawing/2014/main" id="{4F73B20B-398E-4BCB-AE2E-E1EFFF8BD73E}"/>
              </a:ext>
            </a:extLst>
          </p:cNvPr>
          <p:cNvSpPr>
            <a:spLocks noGrp="1"/>
          </p:cNvSpPr>
          <p:nvPr/>
        </p:nvSpPr>
        <p:spPr>
          <a:xfrm>
            <a:off x="676275" y="2571750"/>
            <a:ext cx="2876550" cy="295275"/>
          </a:xfrm>
          <a:prstGeom prst="rect">
            <a:avLst/>
          </a:prstGeom>
          <a:noFill/>
          <a:ln w="0">
            <a:noFill/>
            <a:prstDash val="solid"/>
          </a:ln>
        </p:spPr>
        <p:txBody>
          <a:bodyPr wrap="square" lIns="0" tIns="0" rIns="0" bIns="0" anchor="t">
            <a:noAutofit/>
          </a:bodyPr>
          <a:lstStyle/>
          <a:p>
            <a:pPr algn="l">
              <a:lnSpc>
                <a:spcPct val="98000"/>
              </a:lnSpc>
              <a:spcBef>
                <a:spcPts val="0"/>
              </a:spcBef>
              <a:spcAft>
                <a:spcPts val="0"/>
              </a:spcAft>
              <a:buNone/>
              <a:defRPr sz="2000" b="1">
                <a:solidFill>
                  <a:srgbClr val="0A2434"/>
                </a:solidFill>
                <a:latin typeface="Arial"/>
                <a:ea typeface="Arial"/>
                <a:cs typeface="Arial"/>
              </a:defRPr>
            </a:pPr>
            <a:r>
              <a:rPr sz="1600" b="1">
                <a:solidFill>
                  <a:srgbClr val="0A2434"/>
                </a:solidFill>
                <a:latin typeface="Arial"/>
              </a:rPr>
              <a:t>External EEPROM exposure</a:t>
            </a:r>
          </a:p>
        </p:txBody>
      </p:sp>
      <p:sp>
        <p:nvSpPr>
          <p:cNvPr id="24" name="v16-s8-fru-body">
            <a:extLst>
              <a:ext uri="{FF2B5EF4-FFF2-40B4-BE49-F238E27FC236}">
                <a16:creationId xmlns:a16="http://schemas.microsoft.com/office/drawing/2014/main" id="{5F5BABDA-6C0C-4CC3-8C88-FC4DE924B40A}"/>
              </a:ext>
            </a:extLst>
          </p:cNvPr>
          <p:cNvSpPr>
            <a:spLocks noGrp="1"/>
          </p:cNvSpPr>
          <p:nvPr/>
        </p:nvSpPr>
        <p:spPr>
          <a:xfrm>
            <a:off x="676275" y="2952750"/>
            <a:ext cx="2876550" cy="1676400"/>
          </a:xfrm>
          <a:prstGeom prst="rect">
            <a:avLst/>
          </a:prstGeom>
          <a:noFill/>
          <a:ln w="0">
            <a:noFill/>
            <a:prstDash val="solid"/>
          </a:ln>
        </p:spPr>
        <p:txBody>
          <a:bodyPr wrap="square" lIns="0" tIns="0" rIns="0" bIns="0" anchor="t">
            <a:noAutofit/>
          </a:bodyPr>
          <a:lstStyle/>
          <a:p>
            <a:pPr algn="l">
              <a:lnSpc>
                <a:spcPct val="105000"/>
              </a:lnSpc>
              <a:spcBef>
                <a:spcPts val="0"/>
              </a:spcBef>
              <a:spcAft>
                <a:spcPts val="300"/>
              </a:spcAft>
              <a:buNone/>
              <a:defRPr sz="1470" b="0">
                <a:solidFill>
                  <a:srgbClr val="385365"/>
                </a:solidFill>
                <a:latin typeface="Arial"/>
                <a:ea typeface="Arial"/>
                <a:cs typeface="Arial"/>
              </a:defRPr>
            </a:pPr>
            <a:r>
              <a:rPr sz="1150" b="0">
                <a:solidFill>
                  <a:srgbClr val="385365"/>
                </a:solidFill>
                <a:latin typeface="Arial"/>
              </a:rPr>
              <a:t>Exposed I2C/SMBus bus lines</a:t>
            </a:r>
          </a:p>
          <a:p>
            <a:pPr>
              <a:spcBef>
                <a:spcPts val="0"/>
              </a:spcBef>
              <a:spcAft>
                <a:spcPts val="300"/>
              </a:spcAft>
            </a:pPr>
            <a:r>
              <a:rPr sz="1150" b="0">
                <a:solidFill>
                  <a:srgbClr val="385365"/>
                </a:solidFill>
                <a:latin typeface="Arial"/>
              </a:rPr>
              <a:t>Vulnerable to physical MitM sniffing, fault injection and tampering</a:t>
            </a:r>
          </a:p>
          <a:p>
            <a:pPr>
              <a:spcBef>
                <a:spcPts val="0"/>
              </a:spcBef>
              <a:spcAft>
                <a:spcPts val="300"/>
              </a:spcAft>
            </a:pPr>
            <a:r>
              <a:rPr sz="1150" b="0">
                <a:solidFill>
                  <a:srgbClr val="385365"/>
                </a:solidFill>
                <a:latin typeface="Arial"/>
              </a:rPr>
              <a:t>Commodity logging fails datacenter zero-trust baselines</a:t>
            </a:r>
          </a:p>
        </p:txBody>
      </p:sp>
      <p:sp>
        <p:nvSpPr>
          <p:cNvPr id="25" name="v16-s8-elsfp-shadow">
            <a:extLst>
              <a:ext uri="{FF2B5EF4-FFF2-40B4-BE49-F238E27FC236}">
                <a16:creationId xmlns:a16="http://schemas.microsoft.com/office/drawing/2014/main" id="{3408726A-F6E8-495F-86E0-08B1D3703177}"/>
              </a:ext>
            </a:extLst>
          </p:cNvPr>
          <p:cNvSpPr>
            <a:spLocks noGrp="1"/>
          </p:cNvSpPr>
          <p:nvPr/>
        </p:nvSpPr>
        <p:spPr>
          <a:xfrm>
            <a:off x="4010025" y="2257425"/>
            <a:ext cx="3200400" cy="2552700"/>
          </a:xfrm>
          <a:prstGeom prst="roundRect">
            <a:avLst>
              <a:gd name="adj" fmla="val 2985"/>
            </a:avLst>
          </a:prstGeom>
          <a:solidFill>
            <a:srgbClr val="ECF2F4"/>
          </a:solidFill>
          <a:ln w="0">
            <a:noFill/>
            <a:prstDash val="solid"/>
          </a:ln>
        </p:spPr>
        <p:txBody>
          <a:bodyPr/>
          <a:lstStyle/>
          <a:p>
            <a:endParaRPr/>
          </a:p>
        </p:txBody>
      </p:sp>
      <p:sp>
        <p:nvSpPr>
          <p:cNvPr id="26" name="v16-s8-elsfp">
            <a:extLst>
              <a:ext uri="{FF2B5EF4-FFF2-40B4-BE49-F238E27FC236}">
                <a16:creationId xmlns:a16="http://schemas.microsoft.com/office/drawing/2014/main" id="{510DE140-B399-4FB5-84DF-14200ABBD075}"/>
              </a:ext>
            </a:extLst>
          </p:cNvPr>
          <p:cNvSpPr>
            <a:spLocks noGrp="1"/>
          </p:cNvSpPr>
          <p:nvPr/>
        </p:nvSpPr>
        <p:spPr>
          <a:xfrm>
            <a:off x="3981450" y="2209800"/>
            <a:ext cx="3200400" cy="2552700"/>
          </a:xfrm>
          <a:prstGeom prst="roundRect">
            <a:avLst>
              <a:gd name="adj" fmla="val 2985"/>
            </a:avLst>
          </a:prstGeom>
          <a:solidFill>
            <a:srgbClr val="F7EFE6"/>
          </a:solidFill>
          <a:ln w="10478">
            <a:solidFill>
              <a:srgbClr val="C9D6DA"/>
            </a:solidFill>
            <a:prstDash val="solid"/>
          </a:ln>
        </p:spPr>
        <p:txBody>
          <a:bodyPr/>
          <a:lstStyle/>
          <a:p>
            <a:endParaRPr/>
          </a:p>
        </p:txBody>
      </p:sp>
      <p:sp>
        <p:nvSpPr>
          <p:cNvPr id="27" name="v16-s8-elsfp-top">
            <a:extLst>
              <a:ext uri="{FF2B5EF4-FFF2-40B4-BE49-F238E27FC236}">
                <a16:creationId xmlns:a16="http://schemas.microsoft.com/office/drawing/2014/main" id="{E42A9072-BE6A-4C97-82B6-E0BBEEBBECB1}"/>
              </a:ext>
            </a:extLst>
          </p:cNvPr>
          <p:cNvSpPr>
            <a:spLocks noGrp="1"/>
          </p:cNvSpPr>
          <p:nvPr/>
        </p:nvSpPr>
        <p:spPr>
          <a:xfrm>
            <a:off x="3981450" y="2209800"/>
            <a:ext cx="3200400" cy="57150"/>
          </a:xfrm>
          <a:prstGeom prst="roundRect">
            <a:avLst>
              <a:gd name="adj" fmla="val 50000"/>
            </a:avLst>
          </a:prstGeom>
          <a:solidFill>
            <a:srgbClr val="8A521E"/>
          </a:solidFill>
          <a:ln w="0">
            <a:noFill/>
            <a:prstDash val="solid"/>
          </a:ln>
        </p:spPr>
        <p:txBody>
          <a:bodyPr/>
          <a:lstStyle/>
          <a:p>
            <a:endParaRPr/>
          </a:p>
        </p:txBody>
      </p:sp>
      <p:sp>
        <p:nvSpPr>
          <p:cNvPr id="28" name="v16-s8-elsfp-eyebrow">
            <a:extLst>
              <a:ext uri="{FF2B5EF4-FFF2-40B4-BE49-F238E27FC236}">
                <a16:creationId xmlns:a16="http://schemas.microsoft.com/office/drawing/2014/main" id="{763ECC3D-1047-4EA2-8900-8EC9EC60BFC1}"/>
              </a:ext>
            </a:extLst>
          </p:cNvPr>
          <p:cNvSpPr>
            <a:spLocks noGrp="1"/>
          </p:cNvSpPr>
          <p:nvPr/>
        </p:nvSpPr>
        <p:spPr>
          <a:xfrm>
            <a:off x="4143375" y="2352675"/>
            <a:ext cx="2876550" cy="17145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940" b="1">
                <a:solidFill>
                  <a:srgbClr val="8A521E"/>
                </a:solidFill>
                <a:latin typeface="Consolas"/>
                <a:ea typeface="Consolas"/>
                <a:cs typeface="Consolas"/>
              </a:defRPr>
            </a:pPr>
            <a:r>
              <a:rPr sz="950" b="1">
                <a:solidFill>
                  <a:srgbClr val="176B5C"/>
                </a:solidFill>
                <a:latin typeface="Consolas"/>
              </a:rPr>
              <a:t>OCP CALIPTRA · MANDATE</a:t>
            </a:r>
          </a:p>
        </p:txBody>
      </p:sp>
      <p:sp>
        <p:nvSpPr>
          <p:cNvPr id="29" name="v16-s8-elsfp-title">
            <a:extLst>
              <a:ext uri="{FF2B5EF4-FFF2-40B4-BE49-F238E27FC236}">
                <a16:creationId xmlns:a16="http://schemas.microsoft.com/office/drawing/2014/main" id="{185C9620-473A-4DE5-99C4-B7CA0F10CC4F}"/>
              </a:ext>
            </a:extLst>
          </p:cNvPr>
          <p:cNvSpPr>
            <a:spLocks noGrp="1"/>
          </p:cNvSpPr>
          <p:nvPr/>
        </p:nvSpPr>
        <p:spPr>
          <a:xfrm>
            <a:off x="4143375" y="2571750"/>
            <a:ext cx="2876550" cy="295275"/>
          </a:xfrm>
          <a:prstGeom prst="rect">
            <a:avLst/>
          </a:prstGeom>
          <a:noFill/>
          <a:ln w="0">
            <a:noFill/>
            <a:prstDash val="solid"/>
          </a:ln>
        </p:spPr>
        <p:txBody>
          <a:bodyPr wrap="square" lIns="0" tIns="0" rIns="0" bIns="0" anchor="t">
            <a:noAutofit/>
          </a:bodyPr>
          <a:lstStyle/>
          <a:p>
            <a:pPr algn="l">
              <a:lnSpc>
                <a:spcPct val="98000"/>
              </a:lnSpc>
              <a:spcBef>
                <a:spcPts val="0"/>
              </a:spcBef>
              <a:spcAft>
                <a:spcPts val="0"/>
              </a:spcAft>
              <a:buNone/>
              <a:defRPr sz="1850" b="1">
                <a:solidFill>
                  <a:srgbClr val="0A2434"/>
                </a:solidFill>
                <a:latin typeface="Arial"/>
                <a:ea typeface="Arial"/>
                <a:cs typeface="Arial"/>
              </a:defRPr>
            </a:pPr>
            <a:r>
              <a:rPr sz="1600" b="1">
                <a:solidFill>
                  <a:srgbClr val="0A2434"/>
                </a:solidFill>
                <a:latin typeface="Arial"/>
              </a:rPr>
              <a:t>Immutable silicon identity</a:t>
            </a:r>
          </a:p>
        </p:txBody>
      </p:sp>
      <p:sp>
        <p:nvSpPr>
          <p:cNvPr id="30" name="v16-s8-elsfp-body">
            <a:extLst>
              <a:ext uri="{FF2B5EF4-FFF2-40B4-BE49-F238E27FC236}">
                <a16:creationId xmlns:a16="http://schemas.microsoft.com/office/drawing/2014/main" id="{0ABE56BB-B125-4446-9250-66AAEE23D417}"/>
              </a:ext>
            </a:extLst>
          </p:cNvPr>
          <p:cNvSpPr>
            <a:spLocks noGrp="1"/>
          </p:cNvSpPr>
          <p:nvPr/>
        </p:nvSpPr>
        <p:spPr>
          <a:xfrm>
            <a:off x="4143375" y="2952750"/>
            <a:ext cx="2876550" cy="1676400"/>
          </a:xfrm>
          <a:prstGeom prst="rect">
            <a:avLst/>
          </a:prstGeom>
          <a:noFill/>
          <a:ln w="0">
            <a:noFill/>
            <a:prstDash val="solid"/>
          </a:ln>
        </p:spPr>
        <p:txBody>
          <a:bodyPr wrap="square" lIns="0" tIns="0" rIns="0" bIns="0" anchor="t">
            <a:noAutofit/>
          </a:bodyPr>
          <a:lstStyle/>
          <a:p>
            <a:pPr algn="l">
              <a:lnSpc>
                <a:spcPct val="105000"/>
              </a:lnSpc>
              <a:spcBef>
                <a:spcPts val="0"/>
              </a:spcBef>
              <a:spcAft>
                <a:spcPts val="300"/>
              </a:spcAft>
              <a:buNone/>
              <a:defRPr sz="1450" b="0">
                <a:solidFill>
                  <a:srgbClr val="385365"/>
                </a:solidFill>
                <a:latin typeface="Arial"/>
                <a:ea typeface="Arial"/>
                <a:cs typeface="Arial"/>
              </a:defRPr>
            </a:pPr>
            <a:r>
              <a:rPr sz="1150" b="0">
                <a:solidFill>
                  <a:srgbClr val="385365"/>
                </a:solidFill>
                <a:latin typeface="Arial"/>
              </a:rPr>
              <a:t>SPDM 1.3 attestation &amp; telemetry</a:t>
            </a:r>
          </a:p>
          <a:p>
            <a:pPr>
              <a:spcBef>
                <a:spcPts val="0"/>
              </a:spcBef>
              <a:spcAft>
                <a:spcPts val="300"/>
              </a:spcAft>
            </a:pPr>
            <a:r>
              <a:rPr sz="1150" b="0">
                <a:solidFill>
                  <a:srgbClr val="385365"/>
                </a:solidFill>
                <a:latin typeface="Arial"/>
              </a:rPr>
              <a:t>Decommission bit &amp; anti-rollback counters</a:t>
            </a:r>
          </a:p>
          <a:p>
            <a:pPr>
              <a:spcBef>
                <a:spcPts val="0"/>
              </a:spcBef>
              <a:spcAft>
                <a:spcPts val="300"/>
              </a:spcAft>
            </a:pPr>
            <a:r>
              <a:rPr sz="1150" b="0">
                <a:solidFill>
                  <a:srgbClr val="385365"/>
                </a:solidFill>
                <a:latin typeface="Arial"/>
              </a:rPr>
              <a:t>Golden measurements require tamper-proof on-die storage</a:t>
            </a:r>
          </a:p>
        </p:txBody>
      </p:sp>
      <p:sp>
        <p:nvSpPr>
          <p:cNvPr id="31" name="v16-s8-question-shadow">
            <a:extLst>
              <a:ext uri="{FF2B5EF4-FFF2-40B4-BE49-F238E27FC236}">
                <a16:creationId xmlns:a16="http://schemas.microsoft.com/office/drawing/2014/main" id="{FAB9322D-F019-4AFB-A890-D2D0B382B3AC}"/>
              </a:ext>
            </a:extLst>
          </p:cNvPr>
          <p:cNvSpPr>
            <a:spLocks noGrp="1"/>
          </p:cNvSpPr>
          <p:nvPr/>
        </p:nvSpPr>
        <p:spPr>
          <a:xfrm>
            <a:off x="7477125" y="2257425"/>
            <a:ext cx="3886200" cy="2552700"/>
          </a:xfrm>
          <a:prstGeom prst="roundRect">
            <a:avLst>
              <a:gd name="adj" fmla="val 2985"/>
            </a:avLst>
          </a:prstGeom>
          <a:solidFill>
            <a:srgbClr val="04131E"/>
          </a:solidFill>
          <a:ln w="0">
            <a:noFill/>
            <a:prstDash val="solid"/>
          </a:ln>
        </p:spPr>
        <p:txBody>
          <a:bodyPr/>
          <a:lstStyle/>
          <a:p>
            <a:endParaRPr/>
          </a:p>
        </p:txBody>
      </p:sp>
      <p:sp>
        <p:nvSpPr>
          <p:cNvPr id="32" name="v16-s8-question">
            <a:extLst>
              <a:ext uri="{FF2B5EF4-FFF2-40B4-BE49-F238E27FC236}">
                <a16:creationId xmlns:a16="http://schemas.microsoft.com/office/drawing/2014/main" id="{FE400D5C-7A51-4568-B756-3DFDC8EDF1E4}"/>
              </a:ext>
            </a:extLst>
          </p:cNvPr>
          <p:cNvSpPr>
            <a:spLocks noGrp="1"/>
          </p:cNvSpPr>
          <p:nvPr/>
        </p:nvSpPr>
        <p:spPr>
          <a:xfrm>
            <a:off x="7448550" y="2209800"/>
            <a:ext cx="3886200" cy="2552700"/>
          </a:xfrm>
          <a:prstGeom prst="roundRect">
            <a:avLst>
              <a:gd name="adj" fmla="val 2985"/>
            </a:avLst>
          </a:prstGeom>
          <a:solidFill>
            <a:srgbClr val="061B29"/>
          </a:solidFill>
          <a:ln w="0">
            <a:noFill/>
            <a:prstDash val="solid"/>
          </a:ln>
        </p:spPr>
        <p:txBody>
          <a:bodyPr/>
          <a:lstStyle/>
          <a:p>
            <a:endParaRPr/>
          </a:p>
        </p:txBody>
      </p:sp>
      <p:sp>
        <p:nvSpPr>
          <p:cNvPr id="33" name="v16-s8-question-top">
            <a:extLst>
              <a:ext uri="{FF2B5EF4-FFF2-40B4-BE49-F238E27FC236}">
                <a16:creationId xmlns:a16="http://schemas.microsoft.com/office/drawing/2014/main" id="{7CAF4D15-5DFC-45B0-AADC-557FFFF990F8}"/>
              </a:ext>
            </a:extLst>
          </p:cNvPr>
          <p:cNvSpPr>
            <a:spLocks noGrp="1"/>
          </p:cNvSpPr>
          <p:nvPr/>
        </p:nvSpPr>
        <p:spPr>
          <a:xfrm>
            <a:off x="7448550" y="2209800"/>
            <a:ext cx="3886200" cy="57150"/>
          </a:xfrm>
          <a:prstGeom prst="roundRect">
            <a:avLst>
              <a:gd name="adj" fmla="val 50000"/>
            </a:avLst>
          </a:prstGeom>
          <a:solidFill>
            <a:srgbClr val="71ECE3"/>
          </a:solidFill>
          <a:ln w="0">
            <a:noFill/>
            <a:prstDash val="solid"/>
          </a:ln>
        </p:spPr>
        <p:txBody>
          <a:bodyPr/>
          <a:lstStyle/>
          <a:p>
            <a:endParaRPr/>
          </a:p>
        </p:txBody>
      </p:sp>
      <p:cxnSp>
        <p:nvCxnSpPr>
          <p:cNvPr id="77" name="接點: 肘形 76"/>
          <p:cNvCxnSpPr>
            <a:stCxn id="20" idx="0"/>
            <a:endCxn id="32" idx="0"/>
          </p:cNvCxnSpPr>
          <p:nvPr/>
        </p:nvCxnSpPr>
        <p:spPr>
          <a:xfrm>
            <a:off x="2114550" y="1981200"/>
            <a:ext cx="7277100" cy="228600"/>
          </a:xfrm>
          <a:prstGeom prst="bentConnector4">
            <a:avLst/>
          </a:prstGeom>
          <a:ln w="19050" cap="rnd">
            <a:solidFill>
              <a:srgbClr val="087A7A"/>
            </a:solidFill>
            <a:prstDash val="dash"/>
            <a:round/>
            <a:tailEnd type="arrow" w="sm" len="sm"/>
          </a:ln>
        </p:spPr>
      </p:cxnSp>
      <p:cxnSp>
        <p:nvCxnSpPr>
          <p:cNvPr id="78" name="直線單箭頭接點 77"/>
          <p:cNvCxnSpPr>
            <a:stCxn id="26" idx="3"/>
            <a:endCxn id="32" idx="1"/>
          </p:cNvCxnSpPr>
          <p:nvPr/>
        </p:nvCxnSpPr>
        <p:spPr>
          <a:xfrm>
            <a:off x="7181850" y="3486150"/>
            <a:ext cx="266700" cy="0"/>
          </a:xfrm>
          <a:prstGeom prst="straightConnector1">
            <a:avLst/>
          </a:prstGeom>
          <a:ln w="19050" cap="rnd">
            <a:solidFill>
              <a:srgbClr val="C78A4B"/>
            </a:solidFill>
            <a:prstDash val="dash"/>
            <a:round/>
            <a:tailEnd type="arrow" w="sm" len="sm"/>
          </a:ln>
        </p:spPr>
      </p:cxnSp>
      <p:sp>
        <p:nvSpPr>
          <p:cNvPr id="36" name="v16-s8-question-eyebrow">
            <a:extLst>
              <a:ext uri="{FF2B5EF4-FFF2-40B4-BE49-F238E27FC236}">
                <a16:creationId xmlns:a16="http://schemas.microsoft.com/office/drawing/2014/main" id="{F2FDB7ED-CFF0-45FC-B09C-2BEF736D3115}"/>
              </a:ext>
            </a:extLst>
          </p:cNvPr>
          <p:cNvSpPr>
            <a:spLocks noGrp="1"/>
          </p:cNvSpPr>
          <p:nvPr/>
        </p:nvSpPr>
        <p:spPr>
          <a:xfrm>
            <a:off x="7610475" y="2352675"/>
            <a:ext cx="3562350" cy="17145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940" b="1">
                <a:solidFill>
                  <a:srgbClr val="71ECE3"/>
                </a:solidFill>
                <a:latin typeface="Consolas"/>
                <a:ea typeface="Consolas"/>
                <a:cs typeface="Consolas"/>
              </a:defRPr>
            </a:pPr>
            <a:r>
              <a:rPr sz="950" b="1">
                <a:solidFill>
                  <a:srgbClr val="71ECE3"/>
                </a:solidFill>
                <a:latin typeface="Consolas"/>
              </a:rPr>
              <a:t>SYNOPSYS STRATEGIC PROPOSAL</a:t>
            </a:r>
          </a:p>
        </p:txBody>
      </p:sp>
      <p:sp>
        <p:nvSpPr>
          <p:cNvPr id="37" name="v16-s8-question-title">
            <a:extLst>
              <a:ext uri="{FF2B5EF4-FFF2-40B4-BE49-F238E27FC236}">
                <a16:creationId xmlns:a16="http://schemas.microsoft.com/office/drawing/2014/main" id="{0E92E8F0-0367-4878-8852-00479F79581C}"/>
              </a:ext>
            </a:extLst>
          </p:cNvPr>
          <p:cNvSpPr>
            <a:spLocks noGrp="1"/>
          </p:cNvSpPr>
          <p:nvPr/>
        </p:nvSpPr>
        <p:spPr>
          <a:xfrm>
            <a:off x="7610475" y="2571750"/>
            <a:ext cx="3562350" cy="590550"/>
          </a:xfrm>
          <a:prstGeom prst="rect">
            <a:avLst/>
          </a:prstGeom>
          <a:noFill/>
          <a:ln w="0">
            <a:noFill/>
            <a:prstDash val="solid"/>
          </a:ln>
        </p:spPr>
        <p:txBody>
          <a:bodyPr wrap="square" lIns="0" tIns="0" rIns="0" bIns="0" anchor="t">
            <a:noAutofit/>
          </a:bodyPr>
          <a:lstStyle/>
          <a:p>
            <a:pPr algn="l">
              <a:lnSpc>
                <a:spcPct val="98000"/>
              </a:lnSpc>
              <a:spcBef>
                <a:spcPts val="0"/>
              </a:spcBef>
              <a:spcAft>
                <a:spcPts val="0"/>
              </a:spcAft>
              <a:buNone/>
              <a:defRPr sz="2000" b="1">
                <a:solidFill>
                  <a:srgbClr val="FFFFFF"/>
                </a:solidFill>
                <a:latin typeface="Arial"/>
                <a:ea typeface="Arial"/>
                <a:cs typeface="Arial"/>
              </a:defRPr>
            </a:pPr>
            <a:r>
              <a:rPr sz="1600" b="1">
                <a:solidFill>
                  <a:srgbClr val="FFFFFF"/>
                </a:solidFill>
                <a:latin typeface="Arial"/>
              </a:rPr>
              <a:t>INTEGRATED RoT WINS</a:t>
            </a:r>
          </a:p>
        </p:txBody>
      </p:sp>
      <p:sp>
        <p:nvSpPr>
          <p:cNvPr id="38" name="v16-s8-question-body">
            <a:extLst>
              <a:ext uri="{FF2B5EF4-FFF2-40B4-BE49-F238E27FC236}">
                <a16:creationId xmlns:a16="http://schemas.microsoft.com/office/drawing/2014/main" id="{36025B5E-AF0D-47A4-8F01-522853756323}"/>
              </a:ext>
            </a:extLst>
          </p:cNvPr>
          <p:cNvSpPr>
            <a:spLocks noGrp="1"/>
          </p:cNvSpPr>
          <p:nvPr/>
        </p:nvSpPr>
        <p:spPr>
          <a:xfrm>
            <a:off x="7610475" y="3238500"/>
            <a:ext cx="3562350" cy="1428750"/>
          </a:xfrm>
          <a:prstGeom prst="rect">
            <a:avLst/>
          </a:prstGeom>
          <a:noFill/>
          <a:ln w="0">
            <a:noFill/>
            <a:prstDash val="solid"/>
          </a:ln>
        </p:spPr>
        <p:txBody>
          <a:bodyPr wrap="square" lIns="0" tIns="0" rIns="0" bIns="0" anchor="t">
            <a:noAutofit/>
          </a:bodyPr>
          <a:lstStyle/>
          <a:p>
            <a:pPr algn="l">
              <a:lnSpc>
                <a:spcPct val="105000"/>
              </a:lnSpc>
              <a:spcBef>
                <a:spcPts val="0"/>
              </a:spcBef>
              <a:spcAft>
                <a:spcPts val="300"/>
              </a:spcAft>
              <a:buNone/>
              <a:defRPr sz="1420" b="0">
                <a:solidFill>
                  <a:srgbClr val="C8D9E0"/>
                </a:solidFill>
                <a:latin typeface="Arial"/>
                <a:ea typeface="Arial"/>
                <a:cs typeface="Arial"/>
              </a:defRPr>
            </a:pPr>
            <a:r>
              <a:rPr sz="1150" b="0">
                <a:solidFill>
                  <a:srgbClr val="C8D9E0"/>
                </a:solidFill>
                <a:latin typeface="Arial"/>
              </a:rPr>
              <a:t>• Integrate AntiFuse OTP + SRAM PUF into module ASIC</a:t>
            </a:r>
          </a:p>
          <a:p>
            <a:pPr>
              <a:spcBef>
                <a:spcPts val="0"/>
              </a:spcBef>
              <a:spcAft>
                <a:spcPts val="300"/>
              </a:spcAft>
            </a:pPr>
            <a:r>
              <a:rPr sz="1150" b="0">
                <a:solidFill>
                  <a:srgbClr val="C8D9E0"/>
                </a:solidFill>
                <a:latin typeface="Arial"/>
              </a:rPr>
              <a:t>• Zero at rest: keys never stored physically on silicon</a:t>
            </a:r>
          </a:p>
          <a:p>
            <a:pPr>
              <a:spcBef>
                <a:spcPts val="0"/>
              </a:spcBef>
              <a:spcAft>
                <a:spcPts val="300"/>
              </a:spcAft>
            </a:pPr>
            <a:r>
              <a:rPr sz="1150" b="0">
                <a:solidFill>
                  <a:srgbClr val="C8D9E0"/>
                </a:solidFill>
                <a:latin typeface="Arial"/>
              </a:rPr>
              <a:t>• Eliminate board-level EEPROM BOM &amp; physical attack surface</a:t>
            </a:r>
          </a:p>
          <a:p>
            <a:pPr>
              <a:spcBef>
                <a:spcPts val="0"/>
              </a:spcBef>
              <a:spcAft>
                <a:spcPts val="300"/>
              </a:spcAft>
            </a:pPr>
            <a:r>
              <a:rPr sz="1150" b="0">
                <a:solidFill>
                  <a:srgbClr val="C8D9E0"/>
                </a:solidFill>
                <a:latin typeface="Arial"/>
              </a:rPr>
              <a:t>• Deliver NIST SP 800-193 firmware resilience out of the box</a:t>
            </a:r>
          </a:p>
        </p:txBody>
      </p:sp>
      <p:sp>
        <p:nvSpPr>
          <p:cNvPr id="39" name="v16-s8-ceiling">
            <a:extLst>
              <a:ext uri="{FF2B5EF4-FFF2-40B4-BE49-F238E27FC236}">
                <a16:creationId xmlns:a16="http://schemas.microsoft.com/office/drawing/2014/main" id="{8752EA56-A323-4161-9D5E-636A6D859A57}"/>
              </a:ext>
            </a:extLst>
          </p:cNvPr>
          <p:cNvSpPr>
            <a:spLocks noGrp="1"/>
          </p:cNvSpPr>
          <p:nvPr/>
        </p:nvSpPr>
        <p:spPr>
          <a:xfrm>
            <a:off x="514350" y="4953000"/>
            <a:ext cx="10820400" cy="685800"/>
          </a:xfrm>
          <a:prstGeom prst="roundRect">
            <a:avLst>
              <a:gd name="adj" fmla="val 11111"/>
            </a:avLst>
          </a:prstGeom>
          <a:solidFill>
            <a:srgbClr val="061B29"/>
          </a:solidFill>
          <a:ln w="0">
            <a:noFill/>
            <a:prstDash val="solid"/>
          </a:ln>
        </p:spPr>
        <p:txBody>
          <a:bodyPr/>
          <a:lstStyle/>
          <a:p>
            <a:endParaRPr/>
          </a:p>
        </p:txBody>
      </p:sp>
      <p:sp>
        <p:nvSpPr>
          <p:cNvPr id="40" name="v16-s8-ceiling-label">
            <a:extLst>
              <a:ext uri="{FF2B5EF4-FFF2-40B4-BE49-F238E27FC236}">
                <a16:creationId xmlns:a16="http://schemas.microsoft.com/office/drawing/2014/main" id="{21C8B76E-F67D-4236-A1F5-F88A96365515}"/>
              </a:ext>
            </a:extLst>
          </p:cNvPr>
          <p:cNvSpPr>
            <a:spLocks noGrp="1"/>
          </p:cNvSpPr>
          <p:nvPr/>
        </p:nvSpPr>
        <p:spPr>
          <a:xfrm>
            <a:off x="685800" y="5048250"/>
            <a:ext cx="10477500" cy="171450"/>
          </a:xfrm>
          <a:prstGeom prst="rect">
            <a:avLst/>
          </a:prstGeom>
          <a:noFill/>
          <a:ln w="0">
            <a:noFill/>
            <a:prstDash val="solid"/>
          </a:ln>
        </p:spPr>
        <p:txBody>
          <a:bodyPr wrap="square" lIns="0" tIns="0" rIns="0" bIns="0" anchor="t">
            <a:noAutofit/>
          </a:bodyPr>
          <a:lstStyle/>
          <a:p>
            <a:pPr algn="l">
              <a:lnSpc>
                <a:spcPct val="103000"/>
              </a:lnSpc>
              <a:spcBef>
                <a:spcPts val="0"/>
              </a:spcBef>
              <a:spcAft>
                <a:spcPts val="0"/>
              </a:spcAft>
              <a:buNone/>
              <a:defRPr sz="920" b="1">
                <a:solidFill>
                  <a:srgbClr val="C78A4B"/>
                </a:solidFill>
                <a:latin typeface="Consolas"/>
                <a:ea typeface="Consolas"/>
                <a:cs typeface="Consolas"/>
              </a:defRPr>
            </a:pPr>
            <a:r>
              <a:rPr sz="950" b="1">
                <a:solidFill>
                  <a:srgbClr val="71ECE3"/>
                </a:solidFill>
                <a:latin typeface="Consolas"/>
              </a:rPr>
              <a:t>MARKET FORESIGHT</a:t>
            </a:r>
          </a:p>
        </p:txBody>
      </p:sp>
      <p:sp>
        <p:nvSpPr>
          <p:cNvPr id="41" name="v16-s8-ceiling-text">
            <a:extLst>
              <a:ext uri="{FF2B5EF4-FFF2-40B4-BE49-F238E27FC236}">
                <a16:creationId xmlns:a16="http://schemas.microsoft.com/office/drawing/2014/main" id="{F0C3015E-8A20-48B0-BF9F-1DEF00347F16}"/>
              </a:ext>
            </a:extLst>
          </p:cNvPr>
          <p:cNvSpPr>
            <a:spLocks noGrp="1"/>
          </p:cNvSpPr>
          <p:nvPr/>
        </p:nvSpPr>
        <p:spPr>
          <a:xfrm>
            <a:off x="685800" y="5229225"/>
            <a:ext cx="10477500" cy="361950"/>
          </a:xfrm>
          <a:prstGeom prst="rect">
            <a:avLst/>
          </a:prstGeom>
          <a:noFill/>
          <a:ln w="0">
            <a:noFill/>
            <a:prstDash val="solid"/>
          </a:ln>
        </p:spPr>
        <p:txBody>
          <a:bodyPr wrap="square" lIns="0" tIns="0" rIns="0" bIns="0" anchor="ctr">
            <a:noAutofit/>
          </a:bodyPr>
          <a:lstStyle/>
          <a:p>
            <a:pPr algn="l">
              <a:lnSpc>
                <a:spcPct val="100000"/>
              </a:lnSpc>
              <a:spcBef>
                <a:spcPts val="0"/>
              </a:spcBef>
              <a:spcAft>
                <a:spcPts val="0"/>
              </a:spcAft>
              <a:buNone/>
              <a:defRPr sz="1420" b="1">
                <a:solidFill>
                  <a:srgbClr val="FFFFFF"/>
                </a:solidFill>
                <a:latin typeface="Arial"/>
                <a:ea typeface="Arial"/>
                <a:cs typeface="Arial"/>
              </a:defRPr>
            </a:pPr>
            <a:r>
              <a:rPr sz="1250" b="0">
                <a:solidFill>
                  <a:srgbClr val="FFFFFF"/>
                </a:solidFill>
                <a:latin typeface="Arial"/>
              </a:rPr>
              <a:t>Marketing foresight: commodity logging will inevitably converge into Caliptra-anchored silicon trust</a:t>
            </a:r>
          </a:p>
        </p:txBody>
      </p:sp>
      <p:sp>
        <p:nvSpPr>
          <p:cNvPr id="42" name="v16-s8-status">
            <a:extLst>
              <a:ext uri="{FF2B5EF4-FFF2-40B4-BE49-F238E27FC236}">
                <a16:creationId xmlns:a16="http://schemas.microsoft.com/office/drawing/2014/main" id="{542A281D-9C48-4DC2-A102-9EC6A9CF3EB2}"/>
              </a:ext>
            </a:extLst>
          </p:cNvPr>
          <p:cNvSpPr>
            <a:spLocks noGrp="1"/>
          </p:cNvSpPr>
          <p:nvPr/>
        </p:nvSpPr>
        <p:spPr>
          <a:xfrm>
            <a:off x="9525000" y="5810250"/>
            <a:ext cx="1809750" cy="285750"/>
          </a:xfrm>
          <a:prstGeom prst="roundRect">
            <a:avLst>
              <a:gd name="adj" fmla="val 50000"/>
            </a:avLst>
          </a:prstGeom>
          <a:solidFill>
            <a:srgbClr val="125E52"/>
          </a:solidFill>
          <a:ln w="0">
            <a:noFill/>
            <a:prstDash val="solid"/>
          </a:ln>
        </p:spPr>
        <p:txBody>
          <a:bodyPr/>
          <a:lstStyle/>
          <a:p>
            <a:endParaRPr/>
          </a:p>
        </p:txBody>
      </p:sp>
      <p:sp>
        <p:nvSpPr>
          <p:cNvPr id="43" name="v16-s8-status-text">
            <a:extLst>
              <a:ext uri="{FF2B5EF4-FFF2-40B4-BE49-F238E27FC236}">
                <a16:creationId xmlns:a16="http://schemas.microsoft.com/office/drawing/2014/main" id="{FA0933D0-A1C2-4924-89D8-42248F1F0E7E}"/>
              </a:ext>
            </a:extLst>
          </p:cNvPr>
          <p:cNvSpPr>
            <a:spLocks noGrp="1"/>
          </p:cNvSpPr>
          <p:nvPr/>
        </p:nvSpPr>
        <p:spPr>
          <a:xfrm>
            <a:off x="9620250" y="5876925"/>
            <a:ext cx="1619250" cy="171450"/>
          </a:xfrm>
          <a:prstGeom prst="rect">
            <a:avLst/>
          </a:prstGeom>
          <a:noFill/>
          <a:ln w="0">
            <a:noFill/>
            <a:prstDash val="solid"/>
          </a:ln>
        </p:spPr>
        <p:txBody>
          <a:bodyPr wrap="square" lIns="0" tIns="0" rIns="0" bIns="0" anchor="t">
            <a:noAutofit/>
          </a:bodyPr>
          <a:lstStyle/>
          <a:p>
            <a:pPr algn="ctr">
              <a:lnSpc>
                <a:spcPct val="103000"/>
              </a:lnSpc>
              <a:spcBef>
                <a:spcPts val="0"/>
              </a:spcBef>
              <a:spcAft>
                <a:spcPts val="0"/>
              </a:spcAft>
              <a:buNone/>
              <a:defRPr sz="930" b="1">
                <a:solidFill>
                  <a:srgbClr val="8A521E"/>
                </a:solidFill>
                <a:latin typeface="Consolas"/>
                <a:ea typeface="Consolas"/>
                <a:cs typeface="Consolas"/>
              </a:defRPr>
            </a:pPr>
            <a:r>
              <a:rPr sz="900" b="1">
                <a:solidFill>
                  <a:srgbClr val="FFFFFF"/>
                </a:solidFill>
                <a:latin typeface="Consolas"/>
              </a:rPr>
              <a:t>STRATEGIC TARGET</a:t>
            </a:r>
          </a:p>
        </p:txBody>
      </p:sp>
    </p:spTree>
    <p:extLst>
      <p:ext uri="{BB962C8B-B14F-4D97-AF65-F5344CB8AC3E}">
        <p14:creationId xmlns:p14="http://schemas.microsoft.com/office/powerpoint/2010/main" val="479162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61B29"/>
        </a:solidFill>
        <a:effectLst/>
      </p:bgPr>
    </p:bg>
    <p:spTree>
      <p:nvGrpSpPr>
        <p:cNvPr id="1" name=""/>
        <p:cNvGrpSpPr/>
        <p:nvPr/>
      </p:nvGrpSpPr>
      <p:grpSpPr>
        <a:xfrm>
          <a:off x="0" y="0"/>
          <a:ext cx="0" cy="0"/>
          <a:chOff x="0" y="0"/>
          <a:chExt cx="0" cy="0"/>
        </a:xfrm>
      </p:grpSpPr>
      <p:sp>
        <p:nvSpPr>
          <p:cNvPr id="56" name="v16-bg-9">
            <a:extLst>
              <a:ext uri="{FF2B5EF4-FFF2-40B4-BE49-F238E27FC236}">
                <a16:creationId xmlns:a16="http://schemas.microsoft.com/office/drawing/2014/main" id="{27CB1AED-4219-4EED-9A9F-20674B78E6CD}"/>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9">
            <a:extLst>
              <a:ext uri="{FF2B5EF4-FFF2-40B4-BE49-F238E27FC236}">
                <a16:creationId xmlns:a16="http://schemas.microsoft.com/office/drawing/2014/main" id="{84D4861A-D3F0-445D-AEFA-F5FDDC412524}"/>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9">
            <a:extLst>
              <a:ext uri="{FF2B5EF4-FFF2-40B4-BE49-F238E27FC236}">
                <a16:creationId xmlns:a16="http://schemas.microsoft.com/office/drawing/2014/main" id="{09BF635E-99FA-425B-90ED-B9279A0578BC}"/>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rPr>
              <a:t>11 · LEADERSHIP CLOSE</a:t>
            </a:r>
          </a:p>
        </p:txBody>
      </p:sp>
      <p:sp>
        <p:nvSpPr>
          <p:cNvPr id="4" name="v16-title-9">
            <a:extLst>
              <a:ext uri="{FF2B5EF4-FFF2-40B4-BE49-F238E27FC236}">
                <a16:creationId xmlns:a16="http://schemas.microsoft.com/office/drawing/2014/main" id="{527E4AAA-9B6A-44FB-A460-A82B8510E59A}"/>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2700" b="1">
                <a:solidFill>
                  <a:srgbClr val="0A2434"/>
                </a:solidFill>
                <a:latin typeface="Arial"/>
                <a:ea typeface="Arial"/>
                <a:cs typeface="Arial"/>
              </a:defRPr>
            </a:pPr>
            <a:r>
              <a:rPr sz="2800" b="1">
                <a:solidFill>
                  <a:srgbClr val="0A2434"/>
                </a:solidFill>
                <a:latin typeface="Arial"/>
              </a:rPr>
              <a:t>Decision Requested: Five Qualifications</a:t>
            </a:r>
          </a:p>
          <a:p>
            <a:pPr>
              <a:spcBef>
                <a:spcPts val="0"/>
              </a:spcBef>
              <a:spcAft>
                <a:spcPts val="200"/>
              </a:spcAft>
            </a:pPr>
            <a:r>
              <a:rPr sz="2800" b="1">
                <a:solidFill>
                  <a:srgbClr val="0A2434"/>
                </a:solidFill>
                <a:latin typeface="Arial"/>
              </a:rPr>
              <a:t>And Two Strategic Architecture Initiatives</a:t>
            </a:r>
          </a:p>
        </p:txBody>
      </p:sp>
      <p:sp>
        <p:nvSpPr>
          <p:cNvPr id="5" name="v16-subtitle-9">
            <a:extLst>
              <a:ext uri="{FF2B5EF4-FFF2-40B4-BE49-F238E27FC236}">
                <a16:creationId xmlns:a16="http://schemas.microsoft.com/office/drawing/2014/main" id="{98E601FC-A64F-4C72-A210-B088B31417F3}"/>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spcBef>
                <a:spcPts val="0"/>
              </a:spcBef>
              <a:spcAft>
                <a:spcPts val="0"/>
              </a:spcAft>
              <a:buNone/>
              <a:defRPr sz="1480" b="0">
                <a:solidFill>
                  <a:srgbClr val="385365"/>
                </a:solidFill>
                <a:latin typeface="Arial"/>
                <a:ea typeface="Arial"/>
                <a:cs typeface="Arial"/>
              </a:defRPr>
            </a:pPr>
            <a:r>
              <a:rPr sz="1480" b="0">
                <a:solidFill>
                  <a:srgbClr val="385365"/>
                </a:solidFill>
                <a:latin typeface="Arial"/>
              </a:rPr>
              <a:t>Five immediate qualification briefs deliver near-term ROI · two forward-looking tracks establish early architecture lock-in</a:t>
            </a:r>
          </a:p>
        </p:txBody>
      </p:sp>
      <p:sp>
        <p:nvSpPr>
          <p:cNvPr id="6" name="motif-line-0">
            <a:extLst>
              <a:ext uri="{FF2B5EF4-FFF2-40B4-BE49-F238E27FC236}">
                <a16:creationId xmlns:a16="http://schemas.microsoft.com/office/drawing/2014/main" id="{CFED7B9D-7CC2-48E9-9FCE-D98842708CB6}"/>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315F2286-0BCC-41CC-BDE2-1D54D42E12B3}"/>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C78B68AD-F4D1-4BF0-8FB2-30690EBA1FCD}"/>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9CC4B8D9-2DC0-4353-93EE-D73C158972BB}"/>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696C8E5B-E475-4335-BA43-50C3412C5EE5}"/>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399E361E-17C1-424B-9217-B663D61875AA}"/>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3ABF1A79-D94C-4C00-BD56-08F7358E4B31}"/>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7BD76DF7-1B57-4C8D-9449-2E2D60A81F68}"/>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8982791B-C04F-45FD-A49D-B85A036D68B6}"/>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4D12861B-4956-4C84-8797-42E3A60DC72F}"/>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9">
            <a:extLst>
              <a:ext uri="{FF2B5EF4-FFF2-40B4-BE49-F238E27FC236}">
                <a16:creationId xmlns:a16="http://schemas.microsoft.com/office/drawing/2014/main" id="{DB2724EB-38BF-4416-BF90-1E09A21B75CF}"/>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9">
            <a:extLst>
              <a:ext uri="{FF2B5EF4-FFF2-40B4-BE49-F238E27FC236}">
                <a16:creationId xmlns:a16="http://schemas.microsoft.com/office/drawing/2014/main" id="{9FD5F6D1-3A5C-4F19-93EE-03CAFE1061E8}"/>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9">
            <a:extLst>
              <a:ext uri="{FF2B5EF4-FFF2-40B4-BE49-F238E27FC236}">
                <a16:creationId xmlns:a16="http://schemas.microsoft.com/office/drawing/2014/main" id="{F1C2E3AA-07FE-4756-9C65-2091F5E76EFE}"/>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12</a:t>
            </a:r>
          </a:p>
        </p:txBody>
      </p:sp>
      <p:sp>
        <p:nvSpPr>
          <p:cNvPr id="19" name="v16-s9-ask-01-shadow">
            <a:extLst>
              <a:ext uri="{FF2B5EF4-FFF2-40B4-BE49-F238E27FC236}">
                <a16:creationId xmlns:a16="http://schemas.microsoft.com/office/drawing/2014/main" id="{5CD5CF59-57BD-477F-991C-045DB8DED7BC}"/>
              </a:ext>
            </a:extLst>
          </p:cNvPr>
          <p:cNvSpPr>
            <a:spLocks noGrp="1"/>
          </p:cNvSpPr>
          <p:nvPr/>
        </p:nvSpPr>
        <p:spPr>
          <a:xfrm>
            <a:off x="542925" y="2162175"/>
            <a:ext cx="4743450" cy="876300"/>
          </a:xfrm>
          <a:prstGeom prst="roundRect">
            <a:avLst>
              <a:gd name="adj" fmla="val 9783"/>
            </a:avLst>
          </a:prstGeom>
          <a:solidFill>
            <a:srgbClr val="ECF2F4"/>
          </a:solidFill>
          <a:ln w="0">
            <a:noFill/>
            <a:prstDash val="solid"/>
          </a:ln>
        </p:spPr>
        <p:txBody>
          <a:bodyPr/>
          <a:lstStyle/>
          <a:p>
            <a:endParaRPr/>
          </a:p>
        </p:txBody>
      </p:sp>
      <p:sp>
        <p:nvSpPr>
          <p:cNvPr id="20" name="v16-s9-ask-01">
            <a:extLst>
              <a:ext uri="{FF2B5EF4-FFF2-40B4-BE49-F238E27FC236}">
                <a16:creationId xmlns:a16="http://schemas.microsoft.com/office/drawing/2014/main" id="{D781F554-87F6-403E-BE30-7EC7CC3E57BF}"/>
              </a:ext>
            </a:extLst>
          </p:cNvPr>
          <p:cNvSpPr>
            <a:spLocks noGrp="1"/>
          </p:cNvSpPr>
          <p:nvPr/>
        </p:nvSpPr>
        <p:spPr>
          <a:xfrm>
            <a:off x="514350" y="2114550"/>
            <a:ext cx="4743450" cy="876300"/>
          </a:xfrm>
          <a:prstGeom prst="roundRect">
            <a:avLst>
              <a:gd name="adj" fmla="val 9783"/>
            </a:avLst>
          </a:prstGeom>
          <a:solidFill>
            <a:srgbClr val="E9F4EF"/>
          </a:solidFill>
          <a:ln w="10478">
            <a:solidFill>
              <a:srgbClr val="C9D6DA"/>
            </a:solidFill>
            <a:prstDash val="solid"/>
          </a:ln>
        </p:spPr>
        <p:txBody>
          <a:bodyPr/>
          <a:lstStyle/>
          <a:p>
            <a:endParaRPr/>
          </a:p>
        </p:txBody>
      </p:sp>
      <p:sp>
        <p:nvSpPr>
          <p:cNvPr id="21" name="v16-s9-ask-01-accent">
            <a:extLst>
              <a:ext uri="{FF2B5EF4-FFF2-40B4-BE49-F238E27FC236}">
                <a16:creationId xmlns:a16="http://schemas.microsoft.com/office/drawing/2014/main" id="{C9C3ADB1-B292-4D82-9FD4-D6BAF18A29FE}"/>
              </a:ext>
            </a:extLst>
          </p:cNvPr>
          <p:cNvSpPr>
            <a:spLocks noGrp="1"/>
          </p:cNvSpPr>
          <p:nvPr/>
        </p:nvSpPr>
        <p:spPr>
          <a:xfrm>
            <a:off x="514350" y="2114550"/>
            <a:ext cx="66675" cy="876300"/>
          </a:xfrm>
          <a:prstGeom prst="roundRect">
            <a:avLst>
              <a:gd name="adj" fmla="val 42857"/>
            </a:avLst>
          </a:prstGeom>
          <a:solidFill>
            <a:srgbClr val="176B5C"/>
          </a:solidFill>
          <a:ln w="0">
            <a:noFill/>
            <a:prstDash val="solid"/>
          </a:ln>
        </p:spPr>
        <p:txBody>
          <a:bodyPr/>
          <a:lstStyle/>
          <a:p>
            <a:endParaRPr/>
          </a:p>
        </p:txBody>
      </p:sp>
      <p:sp>
        <p:nvSpPr>
          <p:cNvPr id="22" name="v16-s9-num-01">
            <a:extLst>
              <a:ext uri="{FF2B5EF4-FFF2-40B4-BE49-F238E27FC236}">
                <a16:creationId xmlns:a16="http://schemas.microsoft.com/office/drawing/2014/main" id="{BFE1B3F4-ECC7-4554-BA57-D6CE85ED18DB}"/>
              </a:ext>
            </a:extLst>
          </p:cNvPr>
          <p:cNvSpPr>
            <a:spLocks noGrp="1"/>
          </p:cNvSpPr>
          <p:nvPr/>
        </p:nvSpPr>
        <p:spPr>
          <a:xfrm>
            <a:off x="723900" y="2286000"/>
            <a:ext cx="457200" cy="171450"/>
          </a:xfrm>
          <a:prstGeom prst="rect">
            <a:avLst/>
          </a:prstGeom>
          <a:noFill/>
          <a:ln w="0">
            <a:noFill/>
            <a:prstDash val="solid"/>
          </a:ln>
        </p:spPr>
        <p:txBody>
          <a:bodyPr wrap="square" lIns="0" tIns="0" rIns="0" bIns="0" anchor="t">
            <a:noAutofit/>
          </a:bodyPr>
          <a:lstStyle/>
          <a:p>
            <a:pPr algn="l">
              <a:lnSpc>
                <a:spcPct val="103000"/>
              </a:lnSpc>
              <a:buNone/>
              <a:defRPr sz="1200" b="1">
                <a:solidFill>
                  <a:srgbClr val="176B5C"/>
                </a:solidFill>
                <a:latin typeface="Consolas"/>
                <a:ea typeface="Consolas"/>
                <a:cs typeface="Consolas"/>
              </a:defRPr>
            </a:pPr>
            <a:r>
              <a:rPr sz="1200" b="1">
                <a:solidFill>
                  <a:srgbClr val="176B5C"/>
                </a:solidFill>
                <a:latin typeface="Consolas"/>
                <a:ea typeface="Consolas"/>
                <a:cs typeface="Consolas"/>
              </a:rPr>
              <a:t>01</a:t>
            </a:r>
          </a:p>
        </p:txBody>
      </p:sp>
      <p:sp>
        <p:nvSpPr>
          <p:cNvPr id="23" name="v16-s9-title-01">
            <a:extLst>
              <a:ext uri="{FF2B5EF4-FFF2-40B4-BE49-F238E27FC236}">
                <a16:creationId xmlns:a16="http://schemas.microsoft.com/office/drawing/2014/main" id="{D1932D28-AD42-4BBC-9F70-10F7A9D5E67B}"/>
              </a:ext>
            </a:extLst>
          </p:cNvPr>
          <p:cNvSpPr>
            <a:spLocks noGrp="1"/>
          </p:cNvSpPr>
          <p:nvPr/>
        </p:nvSpPr>
        <p:spPr>
          <a:xfrm>
            <a:off x="1295400" y="2257425"/>
            <a:ext cx="3524250" cy="266700"/>
          </a:xfrm>
          <a:prstGeom prst="rect">
            <a:avLst/>
          </a:prstGeom>
          <a:noFill/>
          <a:ln w="0">
            <a:noFill/>
            <a:prstDash val="solid"/>
          </a:ln>
        </p:spPr>
        <p:txBody>
          <a:bodyPr wrap="square" lIns="0" tIns="0" rIns="0" bIns="0" anchor="t">
            <a:noAutofit/>
          </a:bodyPr>
          <a:lstStyle/>
          <a:p>
            <a:pPr algn="l">
              <a:lnSpc>
                <a:spcPct val="103000"/>
              </a:lnSpc>
              <a:buNone/>
              <a:defRPr sz="1700" b="1">
                <a:solidFill>
                  <a:srgbClr val="0A2434"/>
                </a:solidFill>
                <a:latin typeface="Arial"/>
                <a:ea typeface="Arial"/>
                <a:cs typeface="Arial"/>
              </a:defRPr>
            </a:pPr>
            <a:r>
              <a:rPr sz="1400" b="1">
                <a:solidFill>
                  <a:srgbClr val="0A2434"/>
                </a:solidFill>
                <a:latin typeface="Arial"/>
              </a:rPr>
              <a:t>01 · DDR5 SUBSYSTEM</a:t>
            </a:r>
          </a:p>
        </p:txBody>
      </p:sp>
      <p:sp>
        <p:nvSpPr>
          <p:cNvPr id="24" name="v16-s9-body-01">
            <a:extLst>
              <a:ext uri="{FF2B5EF4-FFF2-40B4-BE49-F238E27FC236}">
                <a16:creationId xmlns:a16="http://schemas.microsoft.com/office/drawing/2014/main" id="{E1CAC7C9-9DAE-4872-BF46-8BF4FEE2F2FB}"/>
              </a:ext>
            </a:extLst>
          </p:cNvPr>
          <p:cNvSpPr>
            <a:spLocks noGrp="1"/>
          </p:cNvSpPr>
          <p:nvPr/>
        </p:nvSpPr>
        <p:spPr>
          <a:xfrm>
            <a:off x="1295400" y="2571750"/>
            <a:ext cx="3638550" cy="285750"/>
          </a:xfrm>
          <a:prstGeom prst="rect">
            <a:avLst/>
          </a:prstGeom>
          <a:noFill/>
          <a:ln w="0">
            <a:noFill/>
            <a:prstDash val="solid"/>
          </a:ln>
        </p:spPr>
        <p:txBody>
          <a:bodyPr wrap="square" lIns="0" tIns="0" rIns="0" bIns="0" anchor="t">
            <a:noAutofit/>
          </a:bodyPr>
          <a:lstStyle/>
          <a:p>
            <a:pPr algn="l">
              <a:lnSpc>
                <a:spcPct val="103000"/>
              </a:lnSpc>
              <a:buNone/>
              <a:defRPr sz="1450" b="0">
                <a:solidFill>
                  <a:srgbClr val="385365"/>
                </a:solidFill>
                <a:latin typeface="Arial"/>
                <a:ea typeface="Arial"/>
                <a:cs typeface="Arial"/>
              </a:defRPr>
            </a:pPr>
            <a:r>
              <a:rPr sz="1150" b="0">
                <a:solidFill>
                  <a:srgbClr val="385365"/>
                </a:solidFill>
                <a:latin typeface="Arial"/>
              </a:rPr>
              <a:t>PMIC MTP sequencing + SPD Hub protected blocks</a:t>
            </a:r>
          </a:p>
        </p:txBody>
      </p:sp>
      <p:sp>
        <p:nvSpPr>
          <p:cNvPr id="25" name="v16-s9-ask-02-shadow">
            <a:extLst>
              <a:ext uri="{FF2B5EF4-FFF2-40B4-BE49-F238E27FC236}">
                <a16:creationId xmlns:a16="http://schemas.microsoft.com/office/drawing/2014/main" id="{E08073E0-CC8E-47FB-8451-821C4C3FB97F}"/>
              </a:ext>
            </a:extLst>
          </p:cNvPr>
          <p:cNvSpPr>
            <a:spLocks noGrp="1"/>
          </p:cNvSpPr>
          <p:nvPr/>
        </p:nvSpPr>
        <p:spPr>
          <a:xfrm>
            <a:off x="542925" y="3248025"/>
            <a:ext cx="4743450" cy="876300"/>
          </a:xfrm>
          <a:prstGeom prst="roundRect">
            <a:avLst>
              <a:gd name="adj" fmla="val 9783"/>
            </a:avLst>
          </a:prstGeom>
          <a:solidFill>
            <a:srgbClr val="ECF2F4"/>
          </a:solidFill>
          <a:ln w="0">
            <a:noFill/>
            <a:prstDash val="solid"/>
          </a:ln>
        </p:spPr>
        <p:txBody>
          <a:bodyPr/>
          <a:lstStyle/>
          <a:p>
            <a:endParaRPr/>
          </a:p>
        </p:txBody>
      </p:sp>
      <p:sp>
        <p:nvSpPr>
          <p:cNvPr id="26" name="v16-s9-ask-02">
            <a:extLst>
              <a:ext uri="{FF2B5EF4-FFF2-40B4-BE49-F238E27FC236}">
                <a16:creationId xmlns:a16="http://schemas.microsoft.com/office/drawing/2014/main" id="{332CCB96-B297-4E4E-B15A-2D95EADCD956}"/>
              </a:ext>
            </a:extLst>
          </p:cNvPr>
          <p:cNvSpPr>
            <a:spLocks noGrp="1"/>
          </p:cNvSpPr>
          <p:nvPr/>
        </p:nvSpPr>
        <p:spPr>
          <a:xfrm>
            <a:off x="514350" y="3200400"/>
            <a:ext cx="4743450" cy="876300"/>
          </a:xfrm>
          <a:prstGeom prst="roundRect">
            <a:avLst>
              <a:gd name="adj" fmla="val 9783"/>
            </a:avLst>
          </a:prstGeom>
          <a:solidFill>
            <a:srgbClr val="E9F4EF"/>
          </a:solidFill>
          <a:ln w="10478">
            <a:solidFill>
              <a:srgbClr val="C9D6DA"/>
            </a:solidFill>
            <a:prstDash val="solid"/>
          </a:ln>
        </p:spPr>
        <p:txBody>
          <a:bodyPr/>
          <a:lstStyle/>
          <a:p>
            <a:endParaRPr/>
          </a:p>
        </p:txBody>
      </p:sp>
      <p:sp>
        <p:nvSpPr>
          <p:cNvPr id="27" name="v16-s9-ask-02-accent">
            <a:extLst>
              <a:ext uri="{FF2B5EF4-FFF2-40B4-BE49-F238E27FC236}">
                <a16:creationId xmlns:a16="http://schemas.microsoft.com/office/drawing/2014/main" id="{EDA8D895-3551-4EA5-BCD1-BFD536F1139E}"/>
              </a:ext>
            </a:extLst>
          </p:cNvPr>
          <p:cNvSpPr>
            <a:spLocks noGrp="1"/>
          </p:cNvSpPr>
          <p:nvPr/>
        </p:nvSpPr>
        <p:spPr>
          <a:xfrm>
            <a:off x="514350" y="3200400"/>
            <a:ext cx="66675" cy="876300"/>
          </a:xfrm>
          <a:prstGeom prst="roundRect">
            <a:avLst>
              <a:gd name="adj" fmla="val 42857"/>
            </a:avLst>
          </a:prstGeom>
          <a:solidFill>
            <a:srgbClr val="176B5C"/>
          </a:solidFill>
          <a:ln w="0">
            <a:noFill/>
            <a:prstDash val="solid"/>
          </a:ln>
        </p:spPr>
        <p:txBody>
          <a:bodyPr/>
          <a:lstStyle/>
          <a:p>
            <a:endParaRPr/>
          </a:p>
        </p:txBody>
      </p:sp>
      <p:sp>
        <p:nvSpPr>
          <p:cNvPr id="28" name="v16-s9-num-02">
            <a:extLst>
              <a:ext uri="{FF2B5EF4-FFF2-40B4-BE49-F238E27FC236}">
                <a16:creationId xmlns:a16="http://schemas.microsoft.com/office/drawing/2014/main" id="{DAD3A2DE-7828-4AD4-9218-330B98766A53}"/>
              </a:ext>
            </a:extLst>
          </p:cNvPr>
          <p:cNvSpPr>
            <a:spLocks noGrp="1"/>
          </p:cNvSpPr>
          <p:nvPr/>
        </p:nvSpPr>
        <p:spPr>
          <a:xfrm>
            <a:off x="723900" y="3371850"/>
            <a:ext cx="457200" cy="171450"/>
          </a:xfrm>
          <a:prstGeom prst="rect">
            <a:avLst/>
          </a:prstGeom>
          <a:noFill/>
          <a:ln w="0">
            <a:noFill/>
            <a:prstDash val="solid"/>
          </a:ln>
        </p:spPr>
        <p:txBody>
          <a:bodyPr wrap="square" lIns="0" tIns="0" rIns="0" bIns="0" anchor="t">
            <a:noAutofit/>
          </a:bodyPr>
          <a:lstStyle/>
          <a:p>
            <a:pPr algn="l">
              <a:lnSpc>
                <a:spcPct val="103000"/>
              </a:lnSpc>
              <a:buNone/>
              <a:defRPr sz="1200" b="1">
                <a:solidFill>
                  <a:srgbClr val="176B5C"/>
                </a:solidFill>
                <a:latin typeface="Consolas"/>
                <a:ea typeface="Consolas"/>
                <a:cs typeface="Consolas"/>
              </a:defRPr>
            </a:pPr>
            <a:r>
              <a:rPr sz="1200" b="1">
                <a:solidFill>
                  <a:srgbClr val="176B5C"/>
                </a:solidFill>
                <a:latin typeface="Consolas"/>
                <a:ea typeface="Consolas"/>
                <a:cs typeface="Consolas"/>
              </a:rPr>
              <a:t>02</a:t>
            </a:r>
          </a:p>
        </p:txBody>
      </p:sp>
      <p:sp>
        <p:nvSpPr>
          <p:cNvPr id="29" name="v16-s9-title-02">
            <a:extLst>
              <a:ext uri="{FF2B5EF4-FFF2-40B4-BE49-F238E27FC236}">
                <a16:creationId xmlns:a16="http://schemas.microsoft.com/office/drawing/2014/main" id="{A85340C4-3847-40F4-A571-7EAA5337EF13}"/>
              </a:ext>
            </a:extLst>
          </p:cNvPr>
          <p:cNvSpPr>
            <a:spLocks noGrp="1"/>
          </p:cNvSpPr>
          <p:nvPr/>
        </p:nvSpPr>
        <p:spPr>
          <a:xfrm>
            <a:off x="1295400" y="3343275"/>
            <a:ext cx="3524250" cy="266700"/>
          </a:xfrm>
          <a:prstGeom prst="rect">
            <a:avLst/>
          </a:prstGeom>
          <a:noFill/>
          <a:ln w="0">
            <a:noFill/>
            <a:prstDash val="solid"/>
          </a:ln>
        </p:spPr>
        <p:txBody>
          <a:bodyPr wrap="square" lIns="0" tIns="0" rIns="0" bIns="0" anchor="t">
            <a:noAutofit/>
          </a:bodyPr>
          <a:lstStyle/>
          <a:p>
            <a:pPr algn="l">
              <a:lnSpc>
                <a:spcPct val="103000"/>
              </a:lnSpc>
              <a:buNone/>
              <a:defRPr sz="1700" b="1">
                <a:solidFill>
                  <a:srgbClr val="0A2434"/>
                </a:solidFill>
                <a:latin typeface="Arial"/>
                <a:ea typeface="Arial"/>
                <a:cs typeface="Arial"/>
              </a:defRPr>
            </a:pPr>
            <a:r>
              <a:rPr sz="1400" b="1">
                <a:solidFill>
                  <a:srgbClr val="0A2434"/>
                </a:solidFill>
                <a:latin typeface="Arial"/>
              </a:rPr>
              <a:t>02 · AI POWER &amp; TSMC IOT</a:t>
            </a:r>
          </a:p>
        </p:txBody>
      </p:sp>
      <p:sp>
        <p:nvSpPr>
          <p:cNvPr id="30" name="v16-s9-body-02">
            <a:extLst>
              <a:ext uri="{FF2B5EF4-FFF2-40B4-BE49-F238E27FC236}">
                <a16:creationId xmlns:a16="http://schemas.microsoft.com/office/drawing/2014/main" id="{E91177F3-8550-4F4F-9347-22C5544323E3}"/>
              </a:ext>
            </a:extLst>
          </p:cNvPr>
          <p:cNvSpPr>
            <a:spLocks noGrp="1"/>
          </p:cNvSpPr>
          <p:nvPr/>
        </p:nvSpPr>
        <p:spPr>
          <a:xfrm>
            <a:off x="1295400" y="3657600"/>
            <a:ext cx="3638550" cy="285750"/>
          </a:xfrm>
          <a:prstGeom prst="rect">
            <a:avLst/>
          </a:prstGeom>
          <a:noFill/>
          <a:ln w="0">
            <a:noFill/>
            <a:prstDash val="solid"/>
          </a:ln>
        </p:spPr>
        <p:txBody>
          <a:bodyPr wrap="square" lIns="0" tIns="0" rIns="0" bIns="0" anchor="t">
            <a:noAutofit/>
          </a:bodyPr>
          <a:lstStyle/>
          <a:p>
            <a:pPr algn="l">
              <a:lnSpc>
                <a:spcPct val="103000"/>
              </a:lnSpc>
              <a:buNone/>
              <a:defRPr sz="1450" b="0">
                <a:solidFill>
                  <a:srgbClr val="385365"/>
                </a:solidFill>
                <a:latin typeface="Arial"/>
                <a:ea typeface="Arial"/>
                <a:cs typeface="Arial"/>
              </a:defRPr>
            </a:pPr>
            <a:r>
              <a:rPr sz="1150" b="0">
                <a:solidFill>
                  <a:srgbClr val="385365"/>
                </a:solidFill>
                <a:latin typeface="Arial"/>
              </a:rPr>
              <a:t>VR per-phase trim + 22ULL-N4e OTP code core</a:t>
            </a:r>
          </a:p>
        </p:txBody>
      </p:sp>
      <p:sp>
        <p:nvSpPr>
          <p:cNvPr id="31" name="v16-s9-ask-03-shadow">
            <a:extLst>
              <a:ext uri="{FF2B5EF4-FFF2-40B4-BE49-F238E27FC236}">
                <a16:creationId xmlns:a16="http://schemas.microsoft.com/office/drawing/2014/main" id="{98DE1410-E3B1-47EE-A46A-994D21140623}"/>
              </a:ext>
            </a:extLst>
          </p:cNvPr>
          <p:cNvSpPr>
            <a:spLocks noGrp="1"/>
          </p:cNvSpPr>
          <p:nvPr/>
        </p:nvSpPr>
        <p:spPr>
          <a:xfrm>
            <a:off x="542925" y="4333875"/>
            <a:ext cx="4743450" cy="876300"/>
          </a:xfrm>
          <a:prstGeom prst="roundRect">
            <a:avLst>
              <a:gd name="adj" fmla="val 9783"/>
            </a:avLst>
          </a:prstGeom>
          <a:solidFill>
            <a:srgbClr val="ECF2F4"/>
          </a:solidFill>
          <a:ln w="0">
            <a:noFill/>
            <a:prstDash val="solid"/>
          </a:ln>
        </p:spPr>
        <p:txBody>
          <a:bodyPr/>
          <a:lstStyle/>
          <a:p>
            <a:endParaRPr/>
          </a:p>
        </p:txBody>
      </p:sp>
      <p:sp>
        <p:nvSpPr>
          <p:cNvPr id="32" name="v16-s9-ask-03">
            <a:extLst>
              <a:ext uri="{FF2B5EF4-FFF2-40B4-BE49-F238E27FC236}">
                <a16:creationId xmlns:a16="http://schemas.microsoft.com/office/drawing/2014/main" id="{DEED68DE-7CFF-455D-97AB-680E3447691F}"/>
              </a:ext>
            </a:extLst>
          </p:cNvPr>
          <p:cNvSpPr>
            <a:spLocks noGrp="1"/>
          </p:cNvSpPr>
          <p:nvPr/>
        </p:nvSpPr>
        <p:spPr>
          <a:xfrm>
            <a:off x="514350" y="4286250"/>
            <a:ext cx="4743450" cy="876300"/>
          </a:xfrm>
          <a:prstGeom prst="roundRect">
            <a:avLst>
              <a:gd name="adj" fmla="val 9783"/>
            </a:avLst>
          </a:prstGeom>
          <a:solidFill>
            <a:srgbClr val="E4F4F4"/>
          </a:solidFill>
          <a:ln w="10478">
            <a:solidFill>
              <a:srgbClr val="C9D6DA"/>
            </a:solidFill>
            <a:prstDash val="solid"/>
          </a:ln>
        </p:spPr>
        <p:txBody>
          <a:bodyPr/>
          <a:lstStyle/>
          <a:p>
            <a:endParaRPr/>
          </a:p>
        </p:txBody>
      </p:sp>
      <p:sp>
        <p:nvSpPr>
          <p:cNvPr id="33" name="v16-s9-ask-03-accent">
            <a:extLst>
              <a:ext uri="{FF2B5EF4-FFF2-40B4-BE49-F238E27FC236}">
                <a16:creationId xmlns:a16="http://schemas.microsoft.com/office/drawing/2014/main" id="{5DB45B4D-877B-4327-8FA9-C488597088A3}"/>
              </a:ext>
            </a:extLst>
          </p:cNvPr>
          <p:cNvSpPr>
            <a:spLocks noGrp="1"/>
          </p:cNvSpPr>
          <p:nvPr/>
        </p:nvSpPr>
        <p:spPr>
          <a:xfrm>
            <a:off x="514350" y="4286250"/>
            <a:ext cx="66675" cy="876300"/>
          </a:xfrm>
          <a:prstGeom prst="roundRect">
            <a:avLst>
              <a:gd name="adj" fmla="val 42857"/>
            </a:avLst>
          </a:prstGeom>
          <a:solidFill>
            <a:srgbClr val="087A7A"/>
          </a:solidFill>
          <a:ln w="0">
            <a:noFill/>
            <a:prstDash val="solid"/>
          </a:ln>
        </p:spPr>
        <p:txBody>
          <a:bodyPr/>
          <a:lstStyle/>
          <a:p>
            <a:endParaRPr/>
          </a:p>
        </p:txBody>
      </p:sp>
      <p:sp>
        <p:nvSpPr>
          <p:cNvPr id="34" name="v16-s9-num-03">
            <a:extLst>
              <a:ext uri="{FF2B5EF4-FFF2-40B4-BE49-F238E27FC236}">
                <a16:creationId xmlns:a16="http://schemas.microsoft.com/office/drawing/2014/main" id="{AE0BC793-F61A-4C96-B64C-F52439E3AEFD}"/>
              </a:ext>
            </a:extLst>
          </p:cNvPr>
          <p:cNvSpPr>
            <a:spLocks noGrp="1"/>
          </p:cNvSpPr>
          <p:nvPr/>
        </p:nvSpPr>
        <p:spPr>
          <a:xfrm>
            <a:off x="723900" y="4457700"/>
            <a:ext cx="457200" cy="171450"/>
          </a:xfrm>
          <a:prstGeom prst="rect">
            <a:avLst/>
          </a:prstGeom>
          <a:noFill/>
          <a:ln w="0">
            <a:noFill/>
            <a:prstDash val="solid"/>
          </a:ln>
        </p:spPr>
        <p:txBody>
          <a:bodyPr wrap="square" lIns="0" tIns="0" rIns="0" bIns="0" anchor="t">
            <a:noAutofit/>
          </a:bodyPr>
          <a:lstStyle/>
          <a:p>
            <a:pPr algn="l">
              <a:lnSpc>
                <a:spcPct val="103000"/>
              </a:lnSpc>
              <a:buNone/>
              <a:defRPr sz="1200" b="1">
                <a:solidFill>
                  <a:srgbClr val="087A7A"/>
                </a:solidFill>
                <a:latin typeface="Consolas"/>
                <a:ea typeface="Consolas"/>
                <a:cs typeface="Consolas"/>
              </a:defRPr>
            </a:pPr>
            <a:r>
              <a:rPr sz="1200" b="1">
                <a:solidFill>
                  <a:srgbClr val="087A7A"/>
                </a:solidFill>
                <a:latin typeface="Consolas"/>
                <a:ea typeface="Consolas"/>
                <a:cs typeface="Consolas"/>
              </a:rPr>
              <a:t>03</a:t>
            </a:r>
          </a:p>
        </p:txBody>
      </p:sp>
      <p:sp>
        <p:nvSpPr>
          <p:cNvPr id="35" name="v16-s9-title-03">
            <a:extLst>
              <a:ext uri="{FF2B5EF4-FFF2-40B4-BE49-F238E27FC236}">
                <a16:creationId xmlns:a16="http://schemas.microsoft.com/office/drawing/2014/main" id="{D7064FBC-8C21-4AC2-A712-E1CD413D3D8F}"/>
              </a:ext>
            </a:extLst>
          </p:cNvPr>
          <p:cNvSpPr>
            <a:spLocks noGrp="1"/>
          </p:cNvSpPr>
          <p:nvPr/>
        </p:nvSpPr>
        <p:spPr>
          <a:xfrm>
            <a:off x="1295400" y="4429125"/>
            <a:ext cx="3524250" cy="266700"/>
          </a:xfrm>
          <a:prstGeom prst="rect">
            <a:avLst/>
          </a:prstGeom>
          <a:noFill/>
          <a:ln w="0">
            <a:noFill/>
            <a:prstDash val="solid"/>
          </a:ln>
        </p:spPr>
        <p:txBody>
          <a:bodyPr wrap="square" lIns="0" tIns="0" rIns="0" bIns="0" anchor="t">
            <a:noAutofit/>
          </a:bodyPr>
          <a:lstStyle/>
          <a:p>
            <a:pPr algn="l">
              <a:lnSpc>
                <a:spcPct val="103000"/>
              </a:lnSpc>
              <a:buNone/>
              <a:defRPr sz="1700" b="1">
                <a:solidFill>
                  <a:srgbClr val="0A2434"/>
                </a:solidFill>
                <a:latin typeface="Arial"/>
                <a:ea typeface="Arial"/>
                <a:cs typeface="Arial"/>
              </a:defRPr>
            </a:pPr>
            <a:r>
              <a:rPr sz="1400" b="1">
                <a:solidFill>
                  <a:srgbClr val="0A2434"/>
                </a:solidFill>
                <a:latin typeface="Arial"/>
              </a:rPr>
              <a:t>03 · TRUST &amp; 3D CHIPLETS</a:t>
            </a:r>
          </a:p>
        </p:txBody>
      </p:sp>
      <p:sp>
        <p:nvSpPr>
          <p:cNvPr id="36" name="v16-s9-body-03">
            <a:extLst>
              <a:ext uri="{FF2B5EF4-FFF2-40B4-BE49-F238E27FC236}">
                <a16:creationId xmlns:a16="http://schemas.microsoft.com/office/drawing/2014/main" id="{80C2D48E-B527-42B6-87B4-7D972D46C0A0}"/>
              </a:ext>
            </a:extLst>
          </p:cNvPr>
          <p:cNvSpPr>
            <a:spLocks noGrp="1"/>
          </p:cNvSpPr>
          <p:nvPr/>
        </p:nvSpPr>
        <p:spPr>
          <a:xfrm>
            <a:off x="1295400" y="4743450"/>
            <a:ext cx="3638550" cy="285750"/>
          </a:xfrm>
          <a:prstGeom prst="rect">
            <a:avLst/>
          </a:prstGeom>
          <a:noFill/>
          <a:ln w="0">
            <a:noFill/>
            <a:prstDash val="solid"/>
          </a:ln>
        </p:spPr>
        <p:txBody>
          <a:bodyPr wrap="square" lIns="0" tIns="0" rIns="0" bIns="0" anchor="t">
            <a:noAutofit/>
          </a:bodyPr>
          <a:lstStyle/>
          <a:p>
            <a:pPr algn="l">
              <a:lnSpc>
                <a:spcPct val="103000"/>
              </a:lnSpc>
              <a:buNone/>
              <a:defRPr sz="1450" b="0">
                <a:solidFill>
                  <a:srgbClr val="385365"/>
                </a:solidFill>
                <a:latin typeface="Arial"/>
                <a:ea typeface="Arial"/>
                <a:cs typeface="Arial"/>
              </a:defRPr>
            </a:pPr>
            <a:r>
              <a:rPr sz="1150" b="0">
                <a:solidFill>
                  <a:srgbClr val="385365"/>
                </a:solidFill>
                <a:latin typeface="Arial"/>
              </a:rPr>
              <a:t>Caliptra RoT + UCIe 3D SoIC on-die KGD attestation</a:t>
            </a:r>
          </a:p>
        </p:txBody>
      </p:sp>
      <p:sp>
        <p:nvSpPr>
          <p:cNvPr id="37" name="v16-s9-brief-shadow">
            <a:extLst>
              <a:ext uri="{FF2B5EF4-FFF2-40B4-BE49-F238E27FC236}">
                <a16:creationId xmlns:a16="http://schemas.microsoft.com/office/drawing/2014/main" id="{EDDCD1A1-FC08-45A9-A86E-645FA2FBC280}"/>
              </a:ext>
            </a:extLst>
          </p:cNvPr>
          <p:cNvSpPr>
            <a:spLocks noGrp="1"/>
          </p:cNvSpPr>
          <p:nvPr/>
        </p:nvSpPr>
        <p:spPr>
          <a:xfrm>
            <a:off x="5915025" y="2162175"/>
            <a:ext cx="5448300" cy="3048000"/>
          </a:xfrm>
          <a:prstGeom prst="roundRect">
            <a:avLst>
              <a:gd name="adj" fmla="val 2813"/>
            </a:avLst>
          </a:prstGeom>
          <a:solidFill>
            <a:srgbClr val="ECF2F4"/>
          </a:solidFill>
          <a:ln w="0">
            <a:noFill/>
            <a:prstDash val="solid"/>
          </a:ln>
        </p:spPr>
        <p:txBody>
          <a:bodyPr/>
          <a:lstStyle/>
          <a:p>
            <a:endParaRPr/>
          </a:p>
        </p:txBody>
      </p:sp>
      <p:sp>
        <p:nvSpPr>
          <p:cNvPr id="38" name="v16-s9-brief">
            <a:extLst>
              <a:ext uri="{FF2B5EF4-FFF2-40B4-BE49-F238E27FC236}">
                <a16:creationId xmlns:a16="http://schemas.microsoft.com/office/drawing/2014/main" id="{A1B3C10C-8045-4345-A8FC-1EF00378543B}"/>
              </a:ext>
            </a:extLst>
          </p:cNvPr>
          <p:cNvSpPr>
            <a:spLocks noGrp="1"/>
          </p:cNvSpPr>
          <p:nvPr/>
        </p:nvSpPr>
        <p:spPr>
          <a:xfrm>
            <a:off x="5886450" y="2114550"/>
            <a:ext cx="5448300" cy="3048000"/>
          </a:xfrm>
          <a:prstGeom prst="roundRect">
            <a:avLst>
              <a:gd name="adj" fmla="val 2813"/>
            </a:avLst>
          </a:prstGeom>
          <a:solidFill>
            <a:srgbClr val="FFFFFF"/>
          </a:solidFill>
          <a:ln w="10478">
            <a:solidFill>
              <a:srgbClr val="C9D6DA"/>
            </a:solidFill>
            <a:prstDash val="solid"/>
          </a:ln>
        </p:spPr>
        <p:txBody>
          <a:bodyPr/>
          <a:lstStyle/>
          <a:p>
            <a:endParaRPr/>
          </a:p>
        </p:txBody>
      </p:sp>
      <p:sp>
        <p:nvSpPr>
          <p:cNvPr id="39" name="v16-s9-brief-accent">
            <a:extLst>
              <a:ext uri="{FF2B5EF4-FFF2-40B4-BE49-F238E27FC236}">
                <a16:creationId xmlns:a16="http://schemas.microsoft.com/office/drawing/2014/main" id="{DEEA6B64-634B-42CE-B20E-84C32CAE278B}"/>
              </a:ext>
            </a:extLst>
          </p:cNvPr>
          <p:cNvSpPr>
            <a:spLocks noGrp="1"/>
          </p:cNvSpPr>
          <p:nvPr/>
        </p:nvSpPr>
        <p:spPr>
          <a:xfrm>
            <a:off x="5886450" y="2114550"/>
            <a:ext cx="66675" cy="3048000"/>
          </a:xfrm>
          <a:prstGeom prst="roundRect">
            <a:avLst>
              <a:gd name="adj" fmla="val 42857"/>
            </a:avLst>
          </a:prstGeom>
          <a:solidFill>
            <a:srgbClr val="8A521E"/>
          </a:solidFill>
          <a:ln w="0">
            <a:noFill/>
            <a:prstDash val="solid"/>
          </a:ln>
        </p:spPr>
        <p:txBody>
          <a:bodyPr/>
          <a:lstStyle/>
          <a:p>
            <a:endParaRPr/>
          </a:p>
        </p:txBody>
      </p:sp>
      <p:sp>
        <p:nvSpPr>
          <p:cNvPr id="40" name="v16-s9-contract-label">
            <a:extLst>
              <a:ext uri="{FF2B5EF4-FFF2-40B4-BE49-F238E27FC236}">
                <a16:creationId xmlns:a16="http://schemas.microsoft.com/office/drawing/2014/main" id="{E22E6D16-FDE1-49BC-ADAB-26E571DE948B}"/>
              </a:ext>
            </a:extLst>
          </p:cNvPr>
          <p:cNvSpPr>
            <a:spLocks noGrp="1"/>
          </p:cNvSpPr>
          <p:nvPr/>
        </p:nvSpPr>
        <p:spPr>
          <a:xfrm>
            <a:off x="6172200" y="2305050"/>
            <a:ext cx="4762500" cy="171450"/>
          </a:xfrm>
          <a:prstGeom prst="rect">
            <a:avLst/>
          </a:prstGeom>
          <a:noFill/>
          <a:ln w="0">
            <a:noFill/>
            <a:prstDash val="solid"/>
          </a:ln>
        </p:spPr>
        <p:txBody>
          <a:bodyPr wrap="square" lIns="0" tIns="0" rIns="0" bIns="0" anchor="t">
            <a:noAutofit/>
          </a:bodyPr>
          <a:lstStyle/>
          <a:p>
            <a:pPr algn="l">
              <a:lnSpc>
                <a:spcPct val="103000"/>
              </a:lnSpc>
              <a:buNone/>
              <a:defRPr sz="950" b="1">
                <a:solidFill>
                  <a:srgbClr val="8A521E"/>
                </a:solidFill>
                <a:latin typeface="Consolas"/>
                <a:ea typeface="Consolas"/>
                <a:cs typeface="Consolas"/>
              </a:defRPr>
            </a:pPr>
            <a:r>
              <a:rPr sz="950" b="1">
                <a:solidFill>
                  <a:srgbClr val="8A521E"/>
                </a:solidFill>
                <a:latin typeface="Consolas"/>
                <a:ea typeface="Consolas"/>
                <a:cs typeface="Consolas"/>
              </a:rPr>
              <a:t>ONE-PAGE QUALIFICATION CONTRACT</a:t>
            </a:r>
          </a:p>
        </p:txBody>
      </p:sp>
      <p:sp>
        <p:nvSpPr>
          <p:cNvPr id="41" name="v16-s9-contract-title">
            <a:extLst>
              <a:ext uri="{FF2B5EF4-FFF2-40B4-BE49-F238E27FC236}">
                <a16:creationId xmlns:a16="http://schemas.microsoft.com/office/drawing/2014/main" id="{BB2463B0-BEF2-4E17-BC62-DA36A48BE703}"/>
              </a:ext>
            </a:extLst>
          </p:cNvPr>
          <p:cNvSpPr>
            <a:spLocks noGrp="1"/>
          </p:cNvSpPr>
          <p:nvPr/>
        </p:nvSpPr>
        <p:spPr>
          <a:xfrm>
            <a:off x="6172200" y="2647950"/>
            <a:ext cx="4762500" cy="571500"/>
          </a:xfrm>
          <a:prstGeom prst="rect">
            <a:avLst/>
          </a:prstGeom>
          <a:noFill/>
          <a:ln w="0">
            <a:noFill/>
            <a:prstDash val="solid"/>
          </a:ln>
        </p:spPr>
        <p:txBody>
          <a:bodyPr wrap="square" lIns="0" tIns="0" rIns="0" bIns="0" anchor="t">
            <a:noAutofit/>
          </a:bodyPr>
          <a:lstStyle/>
          <a:p>
            <a:pPr algn="l">
              <a:lnSpc>
                <a:spcPct val="98000"/>
              </a:lnSpc>
              <a:buNone/>
              <a:defRPr sz="2000" b="1">
                <a:solidFill>
                  <a:srgbClr val="0A2434"/>
                </a:solidFill>
                <a:latin typeface="Arial"/>
                <a:ea typeface="Arial"/>
                <a:cs typeface="Arial"/>
              </a:defRPr>
            </a:pPr>
            <a:r>
              <a:rPr sz="2000" b="1">
                <a:solidFill>
                  <a:srgbClr val="0A2434"/>
                </a:solidFill>
                <a:latin typeface="Arial"/>
                <a:ea typeface="Arial"/>
                <a:cs typeface="Arial"/>
              </a:rPr>
              <a:t>Every brief binds the opportunity to one real program</a:t>
            </a:r>
          </a:p>
        </p:txBody>
      </p:sp>
      <p:sp>
        <p:nvSpPr>
          <p:cNvPr id="42" name="v16-s9-dot-0">
            <a:extLst>
              <a:ext uri="{FF2B5EF4-FFF2-40B4-BE49-F238E27FC236}">
                <a16:creationId xmlns:a16="http://schemas.microsoft.com/office/drawing/2014/main" id="{EF7C3AFA-AF06-4905-A65D-4BBA5660B6F0}"/>
              </a:ext>
            </a:extLst>
          </p:cNvPr>
          <p:cNvSpPr>
            <a:spLocks noGrp="1"/>
          </p:cNvSpPr>
          <p:nvPr/>
        </p:nvSpPr>
        <p:spPr>
          <a:xfrm>
            <a:off x="6172200" y="3400425"/>
            <a:ext cx="85725" cy="85725"/>
          </a:xfrm>
          <a:prstGeom prst="roundRect">
            <a:avLst>
              <a:gd name="adj" fmla="val 50000"/>
            </a:avLst>
          </a:prstGeom>
          <a:solidFill>
            <a:srgbClr val="11D2D0"/>
          </a:solidFill>
          <a:ln w="0">
            <a:noFill/>
            <a:prstDash val="solid"/>
          </a:ln>
        </p:spPr>
        <p:txBody>
          <a:bodyPr/>
          <a:lstStyle/>
          <a:p>
            <a:endParaRPr/>
          </a:p>
        </p:txBody>
      </p:sp>
      <p:sp>
        <p:nvSpPr>
          <p:cNvPr id="43" name="v16-s9-field-0">
            <a:extLst>
              <a:ext uri="{FF2B5EF4-FFF2-40B4-BE49-F238E27FC236}">
                <a16:creationId xmlns:a16="http://schemas.microsoft.com/office/drawing/2014/main" id="{BB680993-49C8-4A0A-8B72-BDC4F7642E19}"/>
              </a:ext>
            </a:extLst>
          </p:cNvPr>
          <p:cNvSpPr>
            <a:spLocks noGrp="1"/>
          </p:cNvSpPr>
          <p:nvPr/>
        </p:nvSpPr>
        <p:spPr>
          <a:xfrm>
            <a:off x="6381750" y="3314700"/>
            <a:ext cx="4629150" cy="238125"/>
          </a:xfrm>
          <a:prstGeom prst="rect">
            <a:avLst/>
          </a:prstGeom>
          <a:noFill/>
          <a:ln w="0">
            <a:noFill/>
            <a:prstDash val="solid"/>
          </a:ln>
        </p:spPr>
        <p:txBody>
          <a:bodyPr wrap="square" lIns="0" tIns="0" rIns="0" bIns="0" anchor="t">
            <a:noAutofit/>
          </a:bodyPr>
          <a:lstStyle/>
          <a:p>
            <a:pPr algn="l">
              <a:lnSpc>
                <a:spcPct val="103000"/>
              </a:lnSpc>
              <a:buNone/>
              <a:defRPr sz="1440" b="1">
                <a:solidFill>
                  <a:srgbClr val="385365"/>
                </a:solidFill>
                <a:latin typeface="Arial"/>
                <a:ea typeface="Arial"/>
                <a:cs typeface="Arial"/>
              </a:defRPr>
            </a:pPr>
            <a:r>
              <a:rPr sz="1440" b="1">
                <a:solidFill>
                  <a:srgbClr val="385365"/>
                </a:solidFill>
                <a:latin typeface="Arial"/>
                <a:ea typeface="Arial"/>
                <a:cs typeface="Arial"/>
              </a:rPr>
              <a:t>Named program + device boundary</a:t>
            </a:r>
          </a:p>
        </p:txBody>
      </p:sp>
      <p:sp>
        <p:nvSpPr>
          <p:cNvPr id="44" name="v16-s9-dot-1">
            <a:extLst>
              <a:ext uri="{FF2B5EF4-FFF2-40B4-BE49-F238E27FC236}">
                <a16:creationId xmlns:a16="http://schemas.microsoft.com/office/drawing/2014/main" id="{8CBC073D-D873-47F1-BD3C-96C25F80E3DC}"/>
              </a:ext>
            </a:extLst>
          </p:cNvPr>
          <p:cNvSpPr>
            <a:spLocks noGrp="1"/>
          </p:cNvSpPr>
          <p:nvPr/>
        </p:nvSpPr>
        <p:spPr>
          <a:xfrm>
            <a:off x="6172200" y="3686175"/>
            <a:ext cx="85725" cy="85725"/>
          </a:xfrm>
          <a:prstGeom prst="roundRect">
            <a:avLst>
              <a:gd name="adj" fmla="val 50000"/>
            </a:avLst>
          </a:prstGeom>
          <a:solidFill>
            <a:srgbClr val="11D2D0"/>
          </a:solidFill>
          <a:ln w="0">
            <a:noFill/>
            <a:prstDash val="solid"/>
          </a:ln>
        </p:spPr>
        <p:txBody>
          <a:bodyPr/>
          <a:lstStyle/>
          <a:p>
            <a:endParaRPr/>
          </a:p>
        </p:txBody>
      </p:sp>
      <p:sp>
        <p:nvSpPr>
          <p:cNvPr id="45" name="v16-s9-field-1">
            <a:extLst>
              <a:ext uri="{FF2B5EF4-FFF2-40B4-BE49-F238E27FC236}">
                <a16:creationId xmlns:a16="http://schemas.microsoft.com/office/drawing/2014/main" id="{9106AA2E-BF98-43AC-9417-A6446648096D}"/>
              </a:ext>
            </a:extLst>
          </p:cNvPr>
          <p:cNvSpPr>
            <a:spLocks noGrp="1"/>
          </p:cNvSpPr>
          <p:nvPr/>
        </p:nvSpPr>
        <p:spPr>
          <a:xfrm>
            <a:off x="6381750" y="3600450"/>
            <a:ext cx="4629150" cy="238125"/>
          </a:xfrm>
          <a:prstGeom prst="rect">
            <a:avLst/>
          </a:prstGeom>
          <a:noFill/>
          <a:ln w="0">
            <a:noFill/>
            <a:prstDash val="solid"/>
          </a:ln>
        </p:spPr>
        <p:txBody>
          <a:bodyPr wrap="square" lIns="0" tIns="0" rIns="0" bIns="0" anchor="t">
            <a:noAutofit/>
          </a:bodyPr>
          <a:lstStyle/>
          <a:p>
            <a:pPr algn="l">
              <a:lnSpc>
                <a:spcPct val="103000"/>
              </a:lnSpc>
              <a:buNone/>
              <a:defRPr sz="1440" b="0">
                <a:solidFill>
                  <a:srgbClr val="385365"/>
                </a:solidFill>
                <a:latin typeface="Arial"/>
                <a:ea typeface="Arial"/>
                <a:cs typeface="Arial"/>
              </a:defRPr>
            </a:pPr>
            <a:r>
              <a:rPr sz="1440" b="0">
                <a:solidFill>
                  <a:srgbClr val="385365"/>
                </a:solidFill>
                <a:latin typeface="Arial"/>
                <a:ea typeface="Arial"/>
                <a:cs typeface="Arial"/>
              </a:rPr>
              <a:t>State owner + payload + bit budget</a:t>
            </a:r>
          </a:p>
        </p:txBody>
      </p:sp>
      <p:sp>
        <p:nvSpPr>
          <p:cNvPr id="46" name="v16-s9-dot-2">
            <a:extLst>
              <a:ext uri="{FF2B5EF4-FFF2-40B4-BE49-F238E27FC236}">
                <a16:creationId xmlns:a16="http://schemas.microsoft.com/office/drawing/2014/main" id="{E867FD48-7BDC-461C-B9EA-7EEDB0BB6D96}"/>
              </a:ext>
            </a:extLst>
          </p:cNvPr>
          <p:cNvSpPr>
            <a:spLocks noGrp="1"/>
          </p:cNvSpPr>
          <p:nvPr/>
        </p:nvSpPr>
        <p:spPr>
          <a:xfrm>
            <a:off x="6172200" y="3971925"/>
            <a:ext cx="85725" cy="85725"/>
          </a:xfrm>
          <a:prstGeom prst="roundRect">
            <a:avLst>
              <a:gd name="adj" fmla="val 50000"/>
            </a:avLst>
          </a:prstGeom>
          <a:solidFill>
            <a:srgbClr val="C78A4B"/>
          </a:solidFill>
          <a:ln w="0">
            <a:noFill/>
            <a:prstDash val="solid"/>
          </a:ln>
        </p:spPr>
        <p:txBody>
          <a:bodyPr/>
          <a:lstStyle/>
          <a:p>
            <a:endParaRPr/>
          </a:p>
        </p:txBody>
      </p:sp>
      <p:sp>
        <p:nvSpPr>
          <p:cNvPr id="47" name="v16-s9-field-2">
            <a:extLst>
              <a:ext uri="{FF2B5EF4-FFF2-40B4-BE49-F238E27FC236}">
                <a16:creationId xmlns:a16="http://schemas.microsoft.com/office/drawing/2014/main" id="{DBA7DB15-1C51-452A-8C24-C439215C2047}"/>
              </a:ext>
            </a:extLst>
          </p:cNvPr>
          <p:cNvSpPr>
            <a:spLocks noGrp="1"/>
          </p:cNvSpPr>
          <p:nvPr/>
        </p:nvSpPr>
        <p:spPr>
          <a:xfrm>
            <a:off x="6381750" y="3886200"/>
            <a:ext cx="4629150" cy="238125"/>
          </a:xfrm>
          <a:prstGeom prst="rect">
            <a:avLst/>
          </a:prstGeom>
          <a:noFill/>
          <a:ln w="0">
            <a:noFill/>
            <a:prstDash val="solid"/>
          </a:ln>
        </p:spPr>
        <p:txBody>
          <a:bodyPr wrap="square" lIns="0" tIns="0" rIns="0" bIns="0" anchor="t">
            <a:noAutofit/>
          </a:bodyPr>
          <a:lstStyle/>
          <a:p>
            <a:pPr algn="l">
              <a:lnSpc>
                <a:spcPct val="103000"/>
              </a:lnSpc>
              <a:buNone/>
              <a:defRPr sz="1440" b="0">
                <a:solidFill>
                  <a:srgbClr val="385365"/>
                </a:solidFill>
                <a:latin typeface="Arial"/>
                <a:ea typeface="Arial"/>
                <a:cs typeface="Arial"/>
              </a:defRPr>
            </a:pPr>
            <a:r>
              <a:rPr sz="1440" b="0">
                <a:solidFill>
                  <a:srgbClr val="385365"/>
                </a:solidFill>
                <a:latin typeface="Arial"/>
                <a:ea typeface="Arial"/>
                <a:cs typeface="Arial"/>
              </a:rPr>
              <a:t>Write cadence + retention + recovery</a:t>
            </a:r>
          </a:p>
        </p:txBody>
      </p:sp>
      <p:sp>
        <p:nvSpPr>
          <p:cNvPr id="48" name="v16-s9-dot-3">
            <a:extLst>
              <a:ext uri="{FF2B5EF4-FFF2-40B4-BE49-F238E27FC236}">
                <a16:creationId xmlns:a16="http://schemas.microsoft.com/office/drawing/2014/main" id="{5663F97E-8505-4995-8BF7-BEB1E383B9B4}"/>
              </a:ext>
            </a:extLst>
          </p:cNvPr>
          <p:cNvSpPr>
            <a:spLocks noGrp="1"/>
          </p:cNvSpPr>
          <p:nvPr/>
        </p:nvSpPr>
        <p:spPr>
          <a:xfrm>
            <a:off x="6172200" y="4257675"/>
            <a:ext cx="85725" cy="85725"/>
          </a:xfrm>
          <a:prstGeom prst="roundRect">
            <a:avLst>
              <a:gd name="adj" fmla="val 50000"/>
            </a:avLst>
          </a:prstGeom>
          <a:solidFill>
            <a:srgbClr val="C78A4B"/>
          </a:solidFill>
          <a:ln w="0">
            <a:noFill/>
            <a:prstDash val="solid"/>
          </a:ln>
        </p:spPr>
        <p:txBody>
          <a:bodyPr/>
          <a:lstStyle/>
          <a:p>
            <a:endParaRPr/>
          </a:p>
        </p:txBody>
      </p:sp>
      <p:sp>
        <p:nvSpPr>
          <p:cNvPr id="49" name="v16-s9-field-3">
            <a:extLst>
              <a:ext uri="{FF2B5EF4-FFF2-40B4-BE49-F238E27FC236}">
                <a16:creationId xmlns:a16="http://schemas.microsoft.com/office/drawing/2014/main" id="{C281D407-A7E0-40D4-B653-0C9C29141E2C}"/>
              </a:ext>
            </a:extLst>
          </p:cNvPr>
          <p:cNvSpPr>
            <a:spLocks noGrp="1"/>
          </p:cNvSpPr>
          <p:nvPr/>
        </p:nvSpPr>
        <p:spPr>
          <a:xfrm>
            <a:off x="6381750" y="4171950"/>
            <a:ext cx="4629150" cy="238125"/>
          </a:xfrm>
          <a:prstGeom prst="rect">
            <a:avLst/>
          </a:prstGeom>
          <a:noFill/>
          <a:ln w="0">
            <a:noFill/>
            <a:prstDash val="solid"/>
          </a:ln>
        </p:spPr>
        <p:txBody>
          <a:bodyPr wrap="square" lIns="0" tIns="0" rIns="0" bIns="0" anchor="t">
            <a:noAutofit/>
          </a:bodyPr>
          <a:lstStyle/>
          <a:p>
            <a:pPr algn="l">
              <a:lnSpc>
                <a:spcPct val="103000"/>
              </a:lnSpc>
              <a:buNone/>
              <a:defRPr sz="1440" b="0">
                <a:solidFill>
                  <a:srgbClr val="385365"/>
                </a:solidFill>
                <a:latin typeface="Arial"/>
                <a:ea typeface="Arial"/>
                <a:cs typeface="Arial"/>
              </a:defRPr>
            </a:pPr>
            <a:r>
              <a:rPr sz="1440" b="0">
                <a:solidFill>
                  <a:srgbClr val="385365"/>
                </a:solidFill>
                <a:latin typeface="Arial"/>
                <a:ea typeface="Arial"/>
                <a:cs typeface="Arial"/>
              </a:rPr>
              <a:t>Node + I/O + program supply / path</a:t>
            </a:r>
          </a:p>
        </p:txBody>
      </p:sp>
      <p:sp>
        <p:nvSpPr>
          <p:cNvPr id="50" name="v16-s9-dot-4">
            <a:extLst>
              <a:ext uri="{FF2B5EF4-FFF2-40B4-BE49-F238E27FC236}">
                <a16:creationId xmlns:a16="http://schemas.microsoft.com/office/drawing/2014/main" id="{F331B7C3-BE4F-454D-942B-DE6FE2868A75}"/>
              </a:ext>
            </a:extLst>
          </p:cNvPr>
          <p:cNvSpPr>
            <a:spLocks noGrp="1"/>
          </p:cNvSpPr>
          <p:nvPr/>
        </p:nvSpPr>
        <p:spPr>
          <a:xfrm>
            <a:off x="6172200" y="4543425"/>
            <a:ext cx="85725" cy="85725"/>
          </a:xfrm>
          <a:prstGeom prst="roundRect">
            <a:avLst>
              <a:gd name="adj" fmla="val 50000"/>
            </a:avLst>
          </a:prstGeom>
          <a:solidFill>
            <a:srgbClr val="2B9D7A"/>
          </a:solidFill>
          <a:ln w="0">
            <a:noFill/>
            <a:prstDash val="solid"/>
          </a:ln>
        </p:spPr>
        <p:txBody>
          <a:bodyPr/>
          <a:lstStyle/>
          <a:p>
            <a:endParaRPr/>
          </a:p>
        </p:txBody>
      </p:sp>
      <p:sp>
        <p:nvSpPr>
          <p:cNvPr id="51" name="v16-s9-field-4">
            <a:extLst>
              <a:ext uri="{FF2B5EF4-FFF2-40B4-BE49-F238E27FC236}">
                <a16:creationId xmlns:a16="http://schemas.microsoft.com/office/drawing/2014/main" id="{FE1ED30F-CFE7-4BF1-820C-B4497A70A682}"/>
              </a:ext>
            </a:extLst>
          </p:cNvPr>
          <p:cNvSpPr>
            <a:spLocks noGrp="1"/>
          </p:cNvSpPr>
          <p:nvPr/>
        </p:nvSpPr>
        <p:spPr>
          <a:xfrm>
            <a:off x="6381750" y="4457700"/>
            <a:ext cx="4629150" cy="238125"/>
          </a:xfrm>
          <a:prstGeom prst="rect">
            <a:avLst/>
          </a:prstGeom>
          <a:noFill/>
          <a:ln w="0">
            <a:noFill/>
            <a:prstDash val="solid"/>
          </a:ln>
        </p:spPr>
        <p:txBody>
          <a:bodyPr wrap="square" lIns="0" tIns="0" rIns="0" bIns="0" anchor="t">
            <a:noAutofit/>
          </a:bodyPr>
          <a:lstStyle/>
          <a:p>
            <a:pPr algn="l">
              <a:lnSpc>
                <a:spcPct val="103000"/>
              </a:lnSpc>
              <a:buNone/>
              <a:defRPr sz="1440" b="0">
                <a:solidFill>
                  <a:srgbClr val="385365"/>
                </a:solidFill>
                <a:latin typeface="Arial"/>
                <a:ea typeface="Arial"/>
                <a:cs typeface="Arial"/>
              </a:defRPr>
            </a:pPr>
            <a:r>
              <a:rPr sz="1440" b="0">
                <a:solidFill>
                  <a:srgbClr val="385365"/>
                </a:solidFill>
                <a:latin typeface="Arial"/>
                <a:ea typeface="Arial"/>
                <a:cs typeface="Arial"/>
              </a:rPr>
              <a:t>Interface + security / reliability need</a:t>
            </a:r>
          </a:p>
        </p:txBody>
      </p:sp>
      <p:sp>
        <p:nvSpPr>
          <p:cNvPr id="52" name="v16-s9-dot-5">
            <a:extLst>
              <a:ext uri="{FF2B5EF4-FFF2-40B4-BE49-F238E27FC236}">
                <a16:creationId xmlns:a16="http://schemas.microsoft.com/office/drawing/2014/main" id="{E59B720C-E7FD-40F9-955E-13E56D36B873}"/>
              </a:ext>
            </a:extLst>
          </p:cNvPr>
          <p:cNvSpPr>
            <a:spLocks noGrp="1"/>
          </p:cNvSpPr>
          <p:nvPr/>
        </p:nvSpPr>
        <p:spPr>
          <a:xfrm>
            <a:off x="6172200" y="4829175"/>
            <a:ext cx="85725" cy="85725"/>
          </a:xfrm>
          <a:prstGeom prst="roundRect">
            <a:avLst>
              <a:gd name="adj" fmla="val 50000"/>
            </a:avLst>
          </a:prstGeom>
          <a:solidFill>
            <a:srgbClr val="2B9D7A"/>
          </a:solidFill>
          <a:ln w="0">
            <a:noFill/>
            <a:prstDash val="solid"/>
          </a:ln>
        </p:spPr>
        <p:txBody>
          <a:bodyPr/>
          <a:lstStyle/>
          <a:p>
            <a:endParaRPr/>
          </a:p>
        </p:txBody>
      </p:sp>
      <p:sp>
        <p:nvSpPr>
          <p:cNvPr id="53" name="v16-s9-field-5">
            <a:extLst>
              <a:ext uri="{FF2B5EF4-FFF2-40B4-BE49-F238E27FC236}">
                <a16:creationId xmlns:a16="http://schemas.microsoft.com/office/drawing/2014/main" id="{FB332303-5566-4525-BFC7-9FE64E343DF7}"/>
              </a:ext>
            </a:extLst>
          </p:cNvPr>
          <p:cNvSpPr>
            <a:spLocks noGrp="1"/>
          </p:cNvSpPr>
          <p:nvPr/>
        </p:nvSpPr>
        <p:spPr>
          <a:xfrm>
            <a:off x="6381750" y="4743450"/>
            <a:ext cx="4629150" cy="238125"/>
          </a:xfrm>
          <a:prstGeom prst="rect">
            <a:avLst/>
          </a:prstGeom>
          <a:noFill/>
          <a:ln w="0">
            <a:noFill/>
            <a:prstDash val="solid"/>
          </a:ln>
        </p:spPr>
        <p:txBody>
          <a:bodyPr wrap="square" lIns="0" tIns="0" rIns="0" bIns="0" anchor="t">
            <a:noAutofit/>
          </a:bodyPr>
          <a:lstStyle/>
          <a:p>
            <a:pPr algn="l">
              <a:lnSpc>
                <a:spcPct val="103000"/>
              </a:lnSpc>
              <a:buNone/>
              <a:defRPr sz="1440" b="1">
                <a:solidFill>
                  <a:srgbClr val="385365"/>
                </a:solidFill>
                <a:latin typeface="Arial"/>
                <a:ea typeface="Arial"/>
                <a:cs typeface="Arial"/>
              </a:defRPr>
            </a:pPr>
            <a:r>
              <a:rPr sz="1440" b="1">
                <a:solidFill>
                  <a:srgbClr val="385365"/>
                </a:solidFill>
                <a:latin typeface="Arial"/>
                <a:ea typeface="Arial"/>
                <a:cs typeface="Arial"/>
              </a:rPr>
              <a:t>Candidate Synopsys offer + potential unit definition</a:t>
            </a:r>
          </a:p>
        </p:txBody>
      </p:sp>
      <p:sp>
        <p:nvSpPr>
          <p:cNvPr id="54" name="v16-s9-boundary">
            <a:extLst>
              <a:ext uri="{FF2B5EF4-FFF2-40B4-BE49-F238E27FC236}">
                <a16:creationId xmlns:a16="http://schemas.microsoft.com/office/drawing/2014/main" id="{83834936-84C2-4A14-8EB9-3909D1385EF1}"/>
              </a:ext>
            </a:extLst>
          </p:cNvPr>
          <p:cNvSpPr>
            <a:spLocks noGrp="1"/>
          </p:cNvSpPr>
          <p:nvPr/>
        </p:nvSpPr>
        <p:spPr>
          <a:xfrm>
            <a:off x="514350" y="5562600"/>
            <a:ext cx="10820400" cy="571500"/>
          </a:xfrm>
          <a:prstGeom prst="roundRect">
            <a:avLst>
              <a:gd name="adj" fmla="val 13333"/>
            </a:avLst>
          </a:prstGeom>
          <a:solidFill>
            <a:srgbClr val="061B29"/>
          </a:solidFill>
          <a:ln w="0">
            <a:noFill/>
            <a:prstDash val="solid"/>
          </a:ln>
        </p:spPr>
        <p:txBody>
          <a:bodyPr/>
          <a:lstStyle/>
          <a:p>
            <a:endParaRPr/>
          </a:p>
        </p:txBody>
      </p:sp>
      <p:sp>
        <p:nvSpPr>
          <p:cNvPr id="55" name="v16-s9-boundary-text">
            <a:extLst>
              <a:ext uri="{FF2B5EF4-FFF2-40B4-BE49-F238E27FC236}">
                <a16:creationId xmlns:a16="http://schemas.microsoft.com/office/drawing/2014/main" id="{EEB532A9-15B2-49D0-AA69-8016FBEA6877}"/>
              </a:ext>
            </a:extLst>
          </p:cNvPr>
          <p:cNvSpPr>
            <a:spLocks noGrp="1"/>
          </p:cNvSpPr>
          <p:nvPr/>
        </p:nvSpPr>
        <p:spPr>
          <a:xfrm>
            <a:off x="685800" y="5657850"/>
            <a:ext cx="10477500" cy="400050"/>
          </a:xfrm>
          <a:prstGeom prst="rect">
            <a:avLst/>
          </a:prstGeom>
          <a:noFill/>
          <a:ln w="0">
            <a:noFill/>
            <a:prstDash val="solid"/>
          </a:ln>
        </p:spPr>
        <p:txBody>
          <a:bodyPr wrap="square" lIns="0" tIns="0" rIns="0" bIns="0" anchor="ctr">
            <a:noAutofit/>
          </a:bodyPr>
          <a:lstStyle/>
          <a:p>
            <a:pPr algn="l">
              <a:lnSpc>
                <a:spcPct val="100000"/>
              </a:lnSpc>
              <a:buNone/>
              <a:defRPr sz="1520" b="1">
                <a:solidFill>
                  <a:srgbClr val="FFFFFF"/>
                </a:solidFill>
                <a:latin typeface="Arial"/>
                <a:ea typeface="Arial"/>
                <a:cs typeface="Arial"/>
              </a:defRPr>
            </a:pPr>
            <a:r>
              <a:rPr sz="1520" b="1">
                <a:solidFill>
                  <a:srgbClr val="FFFFFF"/>
                </a:solidFill>
                <a:latin typeface="Arial"/>
                <a:ea typeface="Arial"/>
                <a:cs typeface="Arial"/>
              </a:rPr>
              <a:t>No pricing, staffing, forecast or business-model decision is requested</a:t>
            </a:r>
          </a:p>
        </p:txBody>
      </p:sp>
    </p:spTree>
    <p:extLst>
      <p:ext uri="{BB962C8B-B14F-4D97-AF65-F5344CB8AC3E}">
        <p14:creationId xmlns:p14="http://schemas.microsoft.com/office/powerpoint/2010/main" val="857473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61B29"/>
        </a:solidFill>
        <a:effectLst/>
      </p:bgPr>
    </p:bg>
    <p:spTree>
      <p:nvGrpSpPr>
        <p:cNvPr id="1" name=""/>
        <p:cNvGrpSpPr/>
        <p:nvPr/>
      </p:nvGrpSpPr>
      <p:grpSpPr>
        <a:xfrm>
          <a:off x="0" y="0"/>
          <a:ext cx="0" cy="0"/>
          <a:chOff x="0" y="0"/>
          <a:chExt cx="0" cy="0"/>
        </a:xfrm>
      </p:grpSpPr>
      <p:sp>
        <p:nvSpPr>
          <p:cNvPr id="63" name="v16-bg-10">
            <a:extLst>
              <a:ext uri="{FF2B5EF4-FFF2-40B4-BE49-F238E27FC236}">
                <a16:creationId xmlns:a16="http://schemas.microsoft.com/office/drawing/2014/main" id="{63527BDA-D697-4B58-8A52-397986695B2A}"/>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10">
            <a:extLst>
              <a:ext uri="{FF2B5EF4-FFF2-40B4-BE49-F238E27FC236}">
                <a16:creationId xmlns:a16="http://schemas.microsoft.com/office/drawing/2014/main" id="{9E1D520D-14FA-4D2D-8FCB-D94C28C14B0A}"/>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10">
            <a:extLst>
              <a:ext uri="{FF2B5EF4-FFF2-40B4-BE49-F238E27FC236}">
                <a16:creationId xmlns:a16="http://schemas.microsoft.com/office/drawing/2014/main" id="{A2807719-FAD2-4874-B096-9AB11AABB3D6}"/>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APPENDIX A · EVIDENCE CEILING</a:t>
            </a:r>
          </a:p>
        </p:txBody>
      </p:sp>
      <p:sp>
        <p:nvSpPr>
          <p:cNvPr id="4" name="v16-title-10">
            <a:extLst>
              <a:ext uri="{FF2B5EF4-FFF2-40B4-BE49-F238E27FC236}">
                <a16:creationId xmlns:a16="http://schemas.microsoft.com/office/drawing/2014/main" id="{52311516-0044-4487-AB2B-B016C167D0D9}"/>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Public Requirement ≠ Synopsys Fit ≠ Design Win ≠ Shipment</a:t>
            </a:r>
          </a:p>
        </p:txBody>
      </p:sp>
      <p:sp>
        <p:nvSpPr>
          <p:cNvPr id="5" name="v16-subtitle-10">
            <a:extLst>
              <a:ext uri="{FF2B5EF4-FFF2-40B4-BE49-F238E27FC236}">
                <a16:creationId xmlns:a16="http://schemas.microsoft.com/office/drawing/2014/main" id="{925D23CA-AB8E-4582-BE7F-89F1A6E3CABA}"/>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ea typeface="Arial"/>
                <a:cs typeface="Arial"/>
              </a:rPr>
              <a:t>Six distinct stages prevent a public fact from becoming a commercial claim</a:t>
            </a:r>
          </a:p>
        </p:txBody>
      </p:sp>
      <p:sp>
        <p:nvSpPr>
          <p:cNvPr id="6" name="motif-line-0">
            <a:extLst>
              <a:ext uri="{FF2B5EF4-FFF2-40B4-BE49-F238E27FC236}">
                <a16:creationId xmlns:a16="http://schemas.microsoft.com/office/drawing/2014/main" id="{B9859C8E-22EA-4B66-8CF4-456E92096B27}"/>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4C596416-7EED-4E5E-BACF-60884E2A1EA5}"/>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12AF5D0E-15EB-441A-8528-C7FFE531DD5A}"/>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32FDDABF-BE47-4EFB-9AEA-6F8954904905}"/>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D985E467-A884-4864-82A6-CDA8D8EC3D60}"/>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FEF5F8FB-B7F8-4A73-A166-79FF87FADD88}"/>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4A658944-CA9E-4A1C-B7F9-3A09BEA045C3}"/>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E4290C42-7839-4932-A92C-488018138310}"/>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39270745-8412-46CB-8C79-0755D8C7921A}"/>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2DDF1550-0291-4BD8-839E-0CAC2D27A156}"/>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10">
            <a:extLst>
              <a:ext uri="{FF2B5EF4-FFF2-40B4-BE49-F238E27FC236}">
                <a16:creationId xmlns:a16="http://schemas.microsoft.com/office/drawing/2014/main" id="{3B7EE56B-A864-49AC-8958-A4C192479FE3}"/>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10">
            <a:extLst>
              <a:ext uri="{FF2B5EF4-FFF2-40B4-BE49-F238E27FC236}">
                <a16:creationId xmlns:a16="http://schemas.microsoft.com/office/drawing/2014/main" id="{D86EB8F8-944A-4576-814D-908C077440D7}"/>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10">
            <a:extLst>
              <a:ext uri="{FF2B5EF4-FFF2-40B4-BE49-F238E27FC236}">
                <a16:creationId xmlns:a16="http://schemas.microsoft.com/office/drawing/2014/main" id="{17CB2CB4-C709-4B0E-AF23-101DCF92D432}"/>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13</a:t>
            </a:r>
          </a:p>
        </p:txBody>
      </p:sp>
      <p:sp>
        <p:nvSpPr>
          <p:cNvPr id="19" name="v16-s10-01-shadow">
            <a:extLst>
              <a:ext uri="{FF2B5EF4-FFF2-40B4-BE49-F238E27FC236}">
                <a16:creationId xmlns:a16="http://schemas.microsoft.com/office/drawing/2014/main" id="{16C03F77-DDD6-4B7F-AB1A-088D4678224F}"/>
              </a:ext>
            </a:extLst>
          </p:cNvPr>
          <p:cNvSpPr>
            <a:spLocks noGrp="1"/>
          </p:cNvSpPr>
          <p:nvPr/>
        </p:nvSpPr>
        <p:spPr>
          <a:xfrm>
            <a:off x="542925" y="2238375"/>
            <a:ext cx="3200400" cy="1200150"/>
          </a:xfrm>
          <a:prstGeom prst="roundRect">
            <a:avLst>
              <a:gd name="adj" fmla="val 6349"/>
            </a:avLst>
          </a:prstGeom>
          <a:solidFill>
            <a:srgbClr val="ECF2F4"/>
          </a:solidFill>
          <a:ln w="0">
            <a:noFill/>
            <a:prstDash val="solid"/>
          </a:ln>
        </p:spPr>
        <p:txBody>
          <a:bodyPr/>
          <a:lstStyle/>
          <a:p>
            <a:endParaRPr/>
          </a:p>
        </p:txBody>
      </p:sp>
      <p:sp>
        <p:nvSpPr>
          <p:cNvPr id="20" name="v16-s10-01">
            <a:extLst>
              <a:ext uri="{FF2B5EF4-FFF2-40B4-BE49-F238E27FC236}">
                <a16:creationId xmlns:a16="http://schemas.microsoft.com/office/drawing/2014/main" id="{92E08137-5BEB-426A-BBC6-21D3DCCA1912}"/>
              </a:ext>
            </a:extLst>
          </p:cNvPr>
          <p:cNvSpPr>
            <a:spLocks noGrp="1"/>
          </p:cNvSpPr>
          <p:nvPr/>
        </p:nvSpPr>
        <p:spPr>
          <a:xfrm>
            <a:off x="514350" y="2190750"/>
            <a:ext cx="3200400" cy="1200150"/>
          </a:xfrm>
          <a:prstGeom prst="roundRect">
            <a:avLst>
              <a:gd name="adj" fmla="val 6349"/>
            </a:avLst>
          </a:prstGeom>
          <a:solidFill>
            <a:srgbClr val="E4F4F4"/>
          </a:solidFill>
          <a:ln w="10478">
            <a:solidFill>
              <a:srgbClr val="C9D6DA"/>
            </a:solidFill>
            <a:prstDash val="solid"/>
          </a:ln>
        </p:spPr>
        <p:txBody>
          <a:bodyPr/>
          <a:lstStyle/>
          <a:p>
            <a:endParaRPr/>
          </a:p>
        </p:txBody>
      </p:sp>
      <p:sp>
        <p:nvSpPr>
          <p:cNvPr id="21" name="v16-s10-01-top">
            <a:extLst>
              <a:ext uri="{FF2B5EF4-FFF2-40B4-BE49-F238E27FC236}">
                <a16:creationId xmlns:a16="http://schemas.microsoft.com/office/drawing/2014/main" id="{0031A9FE-9EF9-4949-948A-11E45AE46EA5}"/>
              </a:ext>
            </a:extLst>
          </p:cNvPr>
          <p:cNvSpPr>
            <a:spLocks noGrp="1"/>
          </p:cNvSpPr>
          <p:nvPr/>
        </p:nvSpPr>
        <p:spPr>
          <a:xfrm>
            <a:off x="514350" y="2190750"/>
            <a:ext cx="3200400" cy="57150"/>
          </a:xfrm>
          <a:prstGeom prst="roundRect">
            <a:avLst>
              <a:gd name="adj" fmla="val 50000"/>
            </a:avLst>
          </a:prstGeom>
          <a:solidFill>
            <a:srgbClr val="087A7A"/>
          </a:solidFill>
          <a:ln w="0">
            <a:noFill/>
            <a:prstDash val="solid"/>
          </a:ln>
        </p:spPr>
        <p:txBody>
          <a:bodyPr/>
          <a:lstStyle/>
          <a:p>
            <a:endParaRPr/>
          </a:p>
        </p:txBody>
      </p:sp>
      <p:sp>
        <p:nvSpPr>
          <p:cNvPr id="22" name="v16-s10-02-shadow">
            <a:extLst>
              <a:ext uri="{FF2B5EF4-FFF2-40B4-BE49-F238E27FC236}">
                <a16:creationId xmlns:a16="http://schemas.microsoft.com/office/drawing/2014/main" id="{972FC0FC-C0C1-4822-B05A-D205178FBAF3}"/>
              </a:ext>
            </a:extLst>
          </p:cNvPr>
          <p:cNvSpPr>
            <a:spLocks noGrp="1"/>
          </p:cNvSpPr>
          <p:nvPr/>
        </p:nvSpPr>
        <p:spPr>
          <a:xfrm>
            <a:off x="4124325" y="2238375"/>
            <a:ext cx="3200400" cy="1200150"/>
          </a:xfrm>
          <a:prstGeom prst="roundRect">
            <a:avLst>
              <a:gd name="adj" fmla="val 6349"/>
            </a:avLst>
          </a:prstGeom>
          <a:solidFill>
            <a:srgbClr val="ECF2F4"/>
          </a:solidFill>
          <a:ln w="0">
            <a:noFill/>
            <a:prstDash val="solid"/>
          </a:ln>
        </p:spPr>
        <p:txBody>
          <a:bodyPr/>
          <a:lstStyle/>
          <a:p>
            <a:endParaRPr/>
          </a:p>
        </p:txBody>
      </p:sp>
      <p:sp>
        <p:nvSpPr>
          <p:cNvPr id="23" name="v16-s10-02">
            <a:extLst>
              <a:ext uri="{FF2B5EF4-FFF2-40B4-BE49-F238E27FC236}">
                <a16:creationId xmlns:a16="http://schemas.microsoft.com/office/drawing/2014/main" id="{4015C9B1-39DF-41BD-8C9A-C91578B32806}"/>
              </a:ext>
            </a:extLst>
          </p:cNvPr>
          <p:cNvSpPr>
            <a:spLocks noGrp="1"/>
          </p:cNvSpPr>
          <p:nvPr/>
        </p:nvSpPr>
        <p:spPr>
          <a:xfrm>
            <a:off x="4095750" y="2190750"/>
            <a:ext cx="3200400" cy="1200150"/>
          </a:xfrm>
          <a:prstGeom prst="roundRect">
            <a:avLst>
              <a:gd name="adj" fmla="val 6349"/>
            </a:avLst>
          </a:prstGeom>
          <a:solidFill>
            <a:srgbClr val="E4F4F4"/>
          </a:solidFill>
          <a:ln w="10478">
            <a:solidFill>
              <a:srgbClr val="C9D6DA"/>
            </a:solidFill>
            <a:prstDash val="solid"/>
          </a:ln>
        </p:spPr>
        <p:txBody>
          <a:bodyPr/>
          <a:lstStyle/>
          <a:p>
            <a:endParaRPr/>
          </a:p>
        </p:txBody>
      </p:sp>
      <p:sp>
        <p:nvSpPr>
          <p:cNvPr id="24" name="v16-s10-02-top">
            <a:extLst>
              <a:ext uri="{FF2B5EF4-FFF2-40B4-BE49-F238E27FC236}">
                <a16:creationId xmlns:a16="http://schemas.microsoft.com/office/drawing/2014/main" id="{F9D6C628-54E4-4C0E-B80E-EE442921BE8B}"/>
              </a:ext>
            </a:extLst>
          </p:cNvPr>
          <p:cNvSpPr>
            <a:spLocks noGrp="1"/>
          </p:cNvSpPr>
          <p:nvPr/>
        </p:nvSpPr>
        <p:spPr>
          <a:xfrm>
            <a:off x="4095750" y="2190750"/>
            <a:ext cx="3200400" cy="57150"/>
          </a:xfrm>
          <a:prstGeom prst="roundRect">
            <a:avLst>
              <a:gd name="adj" fmla="val 50000"/>
            </a:avLst>
          </a:prstGeom>
          <a:solidFill>
            <a:srgbClr val="087A7A"/>
          </a:solidFill>
          <a:ln w="0">
            <a:noFill/>
            <a:prstDash val="solid"/>
          </a:ln>
        </p:spPr>
        <p:txBody>
          <a:bodyPr/>
          <a:lstStyle/>
          <a:p>
            <a:endParaRPr/>
          </a:p>
        </p:txBody>
      </p:sp>
      <p:sp>
        <p:nvSpPr>
          <p:cNvPr id="25" name="v16-s10-03-shadow">
            <a:extLst>
              <a:ext uri="{FF2B5EF4-FFF2-40B4-BE49-F238E27FC236}">
                <a16:creationId xmlns:a16="http://schemas.microsoft.com/office/drawing/2014/main" id="{DEA33625-3A5E-4F1B-996B-8F2D40354185}"/>
              </a:ext>
            </a:extLst>
          </p:cNvPr>
          <p:cNvSpPr>
            <a:spLocks noGrp="1"/>
          </p:cNvSpPr>
          <p:nvPr/>
        </p:nvSpPr>
        <p:spPr>
          <a:xfrm>
            <a:off x="7705725" y="2238375"/>
            <a:ext cx="3200400" cy="1200150"/>
          </a:xfrm>
          <a:prstGeom prst="roundRect">
            <a:avLst>
              <a:gd name="adj" fmla="val 6349"/>
            </a:avLst>
          </a:prstGeom>
          <a:solidFill>
            <a:srgbClr val="ECF2F4"/>
          </a:solidFill>
          <a:ln w="0">
            <a:noFill/>
            <a:prstDash val="solid"/>
          </a:ln>
        </p:spPr>
        <p:txBody>
          <a:bodyPr/>
          <a:lstStyle/>
          <a:p>
            <a:endParaRPr/>
          </a:p>
        </p:txBody>
      </p:sp>
      <p:sp>
        <p:nvSpPr>
          <p:cNvPr id="26" name="v16-s10-03">
            <a:extLst>
              <a:ext uri="{FF2B5EF4-FFF2-40B4-BE49-F238E27FC236}">
                <a16:creationId xmlns:a16="http://schemas.microsoft.com/office/drawing/2014/main" id="{4AB11F70-3507-42A6-ADAC-70654148CEAD}"/>
              </a:ext>
            </a:extLst>
          </p:cNvPr>
          <p:cNvSpPr>
            <a:spLocks noGrp="1"/>
          </p:cNvSpPr>
          <p:nvPr/>
        </p:nvSpPr>
        <p:spPr>
          <a:xfrm>
            <a:off x="7677150" y="2190750"/>
            <a:ext cx="3200400" cy="1200150"/>
          </a:xfrm>
          <a:prstGeom prst="roundRect">
            <a:avLst>
              <a:gd name="adj" fmla="val 6349"/>
            </a:avLst>
          </a:prstGeom>
          <a:solidFill>
            <a:srgbClr val="E9F4EF"/>
          </a:solidFill>
          <a:ln w="10478">
            <a:solidFill>
              <a:srgbClr val="C9D6DA"/>
            </a:solidFill>
            <a:prstDash val="solid"/>
          </a:ln>
        </p:spPr>
        <p:txBody>
          <a:bodyPr/>
          <a:lstStyle/>
          <a:p>
            <a:endParaRPr/>
          </a:p>
        </p:txBody>
      </p:sp>
      <p:sp>
        <p:nvSpPr>
          <p:cNvPr id="27" name="v16-s10-03-top">
            <a:extLst>
              <a:ext uri="{FF2B5EF4-FFF2-40B4-BE49-F238E27FC236}">
                <a16:creationId xmlns:a16="http://schemas.microsoft.com/office/drawing/2014/main" id="{CC4F90E9-2227-4500-ABAE-CDB5B6EB9E28}"/>
              </a:ext>
            </a:extLst>
          </p:cNvPr>
          <p:cNvSpPr>
            <a:spLocks noGrp="1"/>
          </p:cNvSpPr>
          <p:nvPr/>
        </p:nvSpPr>
        <p:spPr>
          <a:xfrm>
            <a:off x="7677150" y="2190750"/>
            <a:ext cx="3200400" cy="57150"/>
          </a:xfrm>
          <a:prstGeom prst="roundRect">
            <a:avLst>
              <a:gd name="adj" fmla="val 50000"/>
            </a:avLst>
          </a:prstGeom>
          <a:solidFill>
            <a:srgbClr val="176B5C"/>
          </a:solidFill>
          <a:ln w="0">
            <a:noFill/>
            <a:prstDash val="solid"/>
          </a:ln>
        </p:spPr>
        <p:txBody>
          <a:bodyPr/>
          <a:lstStyle/>
          <a:p>
            <a:endParaRPr/>
          </a:p>
        </p:txBody>
      </p:sp>
      <p:sp>
        <p:nvSpPr>
          <p:cNvPr id="28" name="v16-s10-04-shadow">
            <a:extLst>
              <a:ext uri="{FF2B5EF4-FFF2-40B4-BE49-F238E27FC236}">
                <a16:creationId xmlns:a16="http://schemas.microsoft.com/office/drawing/2014/main" id="{FC80D6DD-ADAA-4C53-8125-9AF9ADDF6B93}"/>
              </a:ext>
            </a:extLst>
          </p:cNvPr>
          <p:cNvSpPr>
            <a:spLocks noGrp="1"/>
          </p:cNvSpPr>
          <p:nvPr/>
        </p:nvSpPr>
        <p:spPr>
          <a:xfrm>
            <a:off x="542925" y="3895725"/>
            <a:ext cx="3200400" cy="1200150"/>
          </a:xfrm>
          <a:prstGeom prst="roundRect">
            <a:avLst>
              <a:gd name="adj" fmla="val 6349"/>
            </a:avLst>
          </a:prstGeom>
          <a:solidFill>
            <a:srgbClr val="ECF2F4"/>
          </a:solidFill>
          <a:ln w="0">
            <a:noFill/>
            <a:prstDash val="solid"/>
          </a:ln>
        </p:spPr>
        <p:txBody>
          <a:bodyPr/>
          <a:lstStyle/>
          <a:p>
            <a:endParaRPr/>
          </a:p>
        </p:txBody>
      </p:sp>
      <p:sp>
        <p:nvSpPr>
          <p:cNvPr id="29" name="v16-s10-04">
            <a:extLst>
              <a:ext uri="{FF2B5EF4-FFF2-40B4-BE49-F238E27FC236}">
                <a16:creationId xmlns:a16="http://schemas.microsoft.com/office/drawing/2014/main" id="{9E0AB753-5FAC-4EFE-9476-285CDE5483B5}"/>
              </a:ext>
            </a:extLst>
          </p:cNvPr>
          <p:cNvSpPr>
            <a:spLocks noGrp="1"/>
          </p:cNvSpPr>
          <p:nvPr/>
        </p:nvSpPr>
        <p:spPr>
          <a:xfrm>
            <a:off x="514350" y="3848100"/>
            <a:ext cx="3200400" cy="1200150"/>
          </a:xfrm>
          <a:prstGeom prst="roundRect">
            <a:avLst>
              <a:gd name="adj" fmla="val 6349"/>
            </a:avLst>
          </a:prstGeom>
          <a:solidFill>
            <a:srgbClr val="F7EFE6"/>
          </a:solidFill>
          <a:ln w="10478">
            <a:solidFill>
              <a:srgbClr val="C9D6DA"/>
            </a:solidFill>
            <a:prstDash val="solid"/>
          </a:ln>
        </p:spPr>
        <p:txBody>
          <a:bodyPr/>
          <a:lstStyle/>
          <a:p>
            <a:endParaRPr/>
          </a:p>
        </p:txBody>
      </p:sp>
      <p:sp>
        <p:nvSpPr>
          <p:cNvPr id="30" name="v16-s10-04-top">
            <a:extLst>
              <a:ext uri="{FF2B5EF4-FFF2-40B4-BE49-F238E27FC236}">
                <a16:creationId xmlns:a16="http://schemas.microsoft.com/office/drawing/2014/main" id="{538B97E0-B491-4F47-B8A1-049B20E31380}"/>
              </a:ext>
            </a:extLst>
          </p:cNvPr>
          <p:cNvSpPr>
            <a:spLocks noGrp="1"/>
          </p:cNvSpPr>
          <p:nvPr/>
        </p:nvSpPr>
        <p:spPr>
          <a:xfrm>
            <a:off x="514350" y="3848100"/>
            <a:ext cx="3200400" cy="57150"/>
          </a:xfrm>
          <a:prstGeom prst="roundRect">
            <a:avLst>
              <a:gd name="adj" fmla="val 50000"/>
            </a:avLst>
          </a:prstGeom>
          <a:solidFill>
            <a:srgbClr val="8A521E"/>
          </a:solidFill>
          <a:ln w="0">
            <a:noFill/>
            <a:prstDash val="solid"/>
          </a:ln>
        </p:spPr>
        <p:txBody>
          <a:bodyPr/>
          <a:lstStyle/>
          <a:p>
            <a:endParaRPr/>
          </a:p>
        </p:txBody>
      </p:sp>
      <p:sp>
        <p:nvSpPr>
          <p:cNvPr id="31" name="v16-s10-05-shadow">
            <a:extLst>
              <a:ext uri="{FF2B5EF4-FFF2-40B4-BE49-F238E27FC236}">
                <a16:creationId xmlns:a16="http://schemas.microsoft.com/office/drawing/2014/main" id="{FBE8105B-5F04-4D9B-9D78-DF09A6D20EF5}"/>
              </a:ext>
            </a:extLst>
          </p:cNvPr>
          <p:cNvSpPr>
            <a:spLocks noGrp="1"/>
          </p:cNvSpPr>
          <p:nvPr/>
        </p:nvSpPr>
        <p:spPr>
          <a:xfrm>
            <a:off x="4124325" y="3895725"/>
            <a:ext cx="3200400" cy="1200150"/>
          </a:xfrm>
          <a:prstGeom prst="roundRect">
            <a:avLst>
              <a:gd name="adj" fmla="val 6349"/>
            </a:avLst>
          </a:prstGeom>
          <a:solidFill>
            <a:srgbClr val="ECF2F4"/>
          </a:solidFill>
          <a:ln w="0">
            <a:noFill/>
            <a:prstDash val="solid"/>
          </a:ln>
        </p:spPr>
        <p:txBody>
          <a:bodyPr/>
          <a:lstStyle/>
          <a:p>
            <a:endParaRPr/>
          </a:p>
        </p:txBody>
      </p:sp>
      <p:sp>
        <p:nvSpPr>
          <p:cNvPr id="32" name="v16-s10-05">
            <a:extLst>
              <a:ext uri="{FF2B5EF4-FFF2-40B4-BE49-F238E27FC236}">
                <a16:creationId xmlns:a16="http://schemas.microsoft.com/office/drawing/2014/main" id="{35192CB5-5B9B-44F2-941E-CD6DACFFF1D4}"/>
              </a:ext>
            </a:extLst>
          </p:cNvPr>
          <p:cNvSpPr>
            <a:spLocks noGrp="1"/>
          </p:cNvSpPr>
          <p:nvPr/>
        </p:nvSpPr>
        <p:spPr>
          <a:xfrm>
            <a:off x="4095750" y="3848100"/>
            <a:ext cx="3200400" cy="1200150"/>
          </a:xfrm>
          <a:prstGeom prst="roundRect">
            <a:avLst>
              <a:gd name="adj" fmla="val 6349"/>
            </a:avLst>
          </a:prstGeom>
          <a:solidFill>
            <a:srgbClr val="F7EFE6"/>
          </a:solidFill>
          <a:ln w="10478">
            <a:solidFill>
              <a:srgbClr val="C9D6DA"/>
            </a:solidFill>
            <a:prstDash val="solid"/>
          </a:ln>
        </p:spPr>
        <p:txBody>
          <a:bodyPr/>
          <a:lstStyle/>
          <a:p>
            <a:endParaRPr/>
          </a:p>
        </p:txBody>
      </p:sp>
      <p:sp>
        <p:nvSpPr>
          <p:cNvPr id="33" name="v16-s10-05-top">
            <a:extLst>
              <a:ext uri="{FF2B5EF4-FFF2-40B4-BE49-F238E27FC236}">
                <a16:creationId xmlns:a16="http://schemas.microsoft.com/office/drawing/2014/main" id="{102DC766-137F-465C-8AE2-5872E94DCFF0}"/>
              </a:ext>
            </a:extLst>
          </p:cNvPr>
          <p:cNvSpPr>
            <a:spLocks noGrp="1"/>
          </p:cNvSpPr>
          <p:nvPr/>
        </p:nvSpPr>
        <p:spPr>
          <a:xfrm>
            <a:off x="4095750" y="3848100"/>
            <a:ext cx="3200400" cy="57150"/>
          </a:xfrm>
          <a:prstGeom prst="roundRect">
            <a:avLst>
              <a:gd name="adj" fmla="val 50000"/>
            </a:avLst>
          </a:prstGeom>
          <a:solidFill>
            <a:srgbClr val="8A521E"/>
          </a:solidFill>
          <a:ln w="0">
            <a:noFill/>
            <a:prstDash val="solid"/>
          </a:ln>
        </p:spPr>
        <p:txBody>
          <a:bodyPr/>
          <a:lstStyle/>
          <a:p>
            <a:endParaRPr/>
          </a:p>
        </p:txBody>
      </p:sp>
      <p:sp>
        <p:nvSpPr>
          <p:cNvPr id="34" name="v16-s10-06-shadow">
            <a:extLst>
              <a:ext uri="{FF2B5EF4-FFF2-40B4-BE49-F238E27FC236}">
                <a16:creationId xmlns:a16="http://schemas.microsoft.com/office/drawing/2014/main" id="{1C8C4333-E424-4FD3-A307-C156AA2A3E41}"/>
              </a:ext>
            </a:extLst>
          </p:cNvPr>
          <p:cNvSpPr>
            <a:spLocks noGrp="1"/>
          </p:cNvSpPr>
          <p:nvPr/>
        </p:nvSpPr>
        <p:spPr>
          <a:xfrm>
            <a:off x="7705725" y="3895725"/>
            <a:ext cx="3200400" cy="1200150"/>
          </a:xfrm>
          <a:prstGeom prst="roundRect">
            <a:avLst>
              <a:gd name="adj" fmla="val 6349"/>
            </a:avLst>
          </a:prstGeom>
          <a:solidFill>
            <a:srgbClr val="ECF2F4"/>
          </a:solidFill>
          <a:ln w="0">
            <a:noFill/>
            <a:prstDash val="solid"/>
          </a:ln>
        </p:spPr>
        <p:txBody>
          <a:bodyPr/>
          <a:lstStyle/>
          <a:p>
            <a:endParaRPr/>
          </a:p>
        </p:txBody>
      </p:sp>
      <p:sp>
        <p:nvSpPr>
          <p:cNvPr id="35" name="v16-s10-06">
            <a:extLst>
              <a:ext uri="{FF2B5EF4-FFF2-40B4-BE49-F238E27FC236}">
                <a16:creationId xmlns:a16="http://schemas.microsoft.com/office/drawing/2014/main" id="{19A26CCE-C62E-4125-897F-4059D45264DF}"/>
              </a:ext>
            </a:extLst>
          </p:cNvPr>
          <p:cNvSpPr>
            <a:spLocks noGrp="1"/>
          </p:cNvSpPr>
          <p:nvPr/>
        </p:nvSpPr>
        <p:spPr>
          <a:xfrm>
            <a:off x="7677150" y="3848100"/>
            <a:ext cx="3200400" cy="1200150"/>
          </a:xfrm>
          <a:prstGeom prst="roundRect">
            <a:avLst>
              <a:gd name="adj" fmla="val 6349"/>
            </a:avLst>
          </a:prstGeom>
          <a:solidFill>
            <a:srgbClr val="F7EFE6"/>
          </a:solidFill>
          <a:ln w="10478">
            <a:solidFill>
              <a:srgbClr val="C9D6DA"/>
            </a:solidFill>
            <a:prstDash val="solid"/>
          </a:ln>
        </p:spPr>
        <p:txBody>
          <a:bodyPr/>
          <a:lstStyle/>
          <a:p>
            <a:endParaRPr/>
          </a:p>
        </p:txBody>
      </p:sp>
      <p:sp>
        <p:nvSpPr>
          <p:cNvPr id="36" name="v16-s10-06-top">
            <a:extLst>
              <a:ext uri="{FF2B5EF4-FFF2-40B4-BE49-F238E27FC236}">
                <a16:creationId xmlns:a16="http://schemas.microsoft.com/office/drawing/2014/main" id="{646FCCDF-8F55-4263-A37E-F566F2F29FAB}"/>
              </a:ext>
            </a:extLst>
          </p:cNvPr>
          <p:cNvSpPr>
            <a:spLocks noGrp="1"/>
          </p:cNvSpPr>
          <p:nvPr/>
        </p:nvSpPr>
        <p:spPr>
          <a:xfrm>
            <a:off x="7677150" y="3848100"/>
            <a:ext cx="3200400" cy="57150"/>
          </a:xfrm>
          <a:prstGeom prst="roundRect">
            <a:avLst>
              <a:gd name="adj" fmla="val 50000"/>
            </a:avLst>
          </a:prstGeom>
          <a:solidFill>
            <a:srgbClr val="8A521E"/>
          </a:solidFill>
          <a:ln w="0">
            <a:noFill/>
            <a:prstDash val="solid"/>
          </a:ln>
        </p:spPr>
        <p:txBody>
          <a:bodyPr/>
          <a:lstStyle/>
          <a:p>
            <a:endParaRPr/>
          </a:p>
        </p:txBody>
      </p:sp>
      <p:cxnSp>
        <p:nvCxnSpPr>
          <p:cNvPr id="99" name="直線單箭頭接點 98"/>
          <p:cNvCxnSpPr>
            <a:stCxn id="20" idx="3"/>
            <a:endCxn id="23" idx="1"/>
          </p:cNvCxnSpPr>
          <p:nvPr/>
        </p:nvCxnSpPr>
        <p:spPr>
          <a:xfrm>
            <a:off x="3714750" y="2790825"/>
            <a:ext cx="381000" cy="0"/>
          </a:xfrm>
          <a:prstGeom prst="straightConnector1">
            <a:avLst/>
          </a:prstGeom>
          <a:ln w="19050" cap="rnd">
            <a:solidFill>
              <a:srgbClr val="087A7A"/>
            </a:solidFill>
            <a:prstDash val="solid"/>
            <a:round/>
            <a:tailEnd type="arrow" w="sm" len="sm"/>
          </a:ln>
        </p:spPr>
      </p:cxnSp>
      <p:cxnSp>
        <p:nvCxnSpPr>
          <p:cNvPr id="100" name="直線單箭頭接點 99"/>
          <p:cNvCxnSpPr>
            <a:stCxn id="23" idx="3"/>
            <a:endCxn id="26" idx="1"/>
          </p:cNvCxnSpPr>
          <p:nvPr/>
        </p:nvCxnSpPr>
        <p:spPr>
          <a:xfrm>
            <a:off x="7296150" y="2790825"/>
            <a:ext cx="381000" cy="0"/>
          </a:xfrm>
          <a:prstGeom prst="straightConnector1">
            <a:avLst/>
          </a:prstGeom>
          <a:ln w="19050" cap="rnd">
            <a:solidFill>
              <a:srgbClr val="2B9D7A"/>
            </a:solidFill>
            <a:prstDash val="dash"/>
            <a:round/>
            <a:tailEnd type="arrow" w="sm" len="sm"/>
          </a:ln>
        </p:spPr>
      </p:cxnSp>
      <p:cxnSp>
        <p:nvCxnSpPr>
          <p:cNvPr id="101" name="接點: 肘形 100"/>
          <p:cNvCxnSpPr>
            <a:stCxn id="26" idx="2"/>
            <a:endCxn id="29" idx="0"/>
          </p:cNvCxnSpPr>
          <p:nvPr/>
        </p:nvCxnSpPr>
        <p:spPr>
          <a:xfrm flipH="1">
            <a:off x="2114550" y="3390900"/>
            <a:ext cx="7162800" cy="457200"/>
          </a:xfrm>
          <a:prstGeom prst="bentConnector4">
            <a:avLst>
              <a:gd name="adj1" fmla="val 0"/>
              <a:gd name="adj2" fmla="val 50000"/>
            </a:avLst>
          </a:prstGeom>
          <a:ln w="19050" cap="rnd">
            <a:solidFill>
              <a:srgbClr val="C78A4B"/>
            </a:solidFill>
            <a:prstDash val="dash"/>
            <a:round/>
            <a:tailEnd type="arrow" w="sm" len="sm"/>
          </a:ln>
        </p:spPr>
      </p:cxnSp>
      <p:cxnSp>
        <p:nvCxnSpPr>
          <p:cNvPr id="102" name="直線單箭頭接點 101"/>
          <p:cNvCxnSpPr>
            <a:stCxn id="29" idx="3"/>
            <a:endCxn id="32" idx="1"/>
          </p:cNvCxnSpPr>
          <p:nvPr/>
        </p:nvCxnSpPr>
        <p:spPr>
          <a:xfrm>
            <a:off x="3714750" y="4448175"/>
            <a:ext cx="381000" cy="0"/>
          </a:xfrm>
          <a:prstGeom prst="straightConnector1">
            <a:avLst/>
          </a:prstGeom>
          <a:ln w="19050" cap="rnd">
            <a:solidFill>
              <a:srgbClr val="C78A4B"/>
            </a:solidFill>
            <a:prstDash val="dash"/>
            <a:round/>
            <a:tailEnd type="arrow" w="sm" len="sm"/>
          </a:ln>
        </p:spPr>
      </p:cxnSp>
      <p:cxnSp>
        <p:nvCxnSpPr>
          <p:cNvPr id="103" name="直線單箭頭接點 102"/>
          <p:cNvCxnSpPr>
            <a:stCxn id="32" idx="3"/>
            <a:endCxn id="35" idx="1"/>
          </p:cNvCxnSpPr>
          <p:nvPr/>
        </p:nvCxnSpPr>
        <p:spPr>
          <a:xfrm>
            <a:off x="7296150" y="4448175"/>
            <a:ext cx="381000" cy="0"/>
          </a:xfrm>
          <a:prstGeom prst="straightConnector1">
            <a:avLst/>
          </a:prstGeom>
          <a:ln w="19050" cap="rnd">
            <a:solidFill>
              <a:srgbClr val="C78A4B"/>
            </a:solidFill>
            <a:prstDash val="dash"/>
            <a:round/>
            <a:tailEnd type="arrow" w="sm" len="sm"/>
          </a:ln>
        </p:spPr>
      </p:cxnSp>
      <p:sp>
        <p:nvSpPr>
          <p:cNvPr id="42" name="v16-s10-01-eyebrow">
            <a:extLst>
              <a:ext uri="{FF2B5EF4-FFF2-40B4-BE49-F238E27FC236}">
                <a16:creationId xmlns:a16="http://schemas.microsoft.com/office/drawing/2014/main" id="{30372377-C8F3-41C9-A9B8-2F05BC6C7E98}"/>
              </a:ext>
            </a:extLst>
          </p:cNvPr>
          <p:cNvSpPr>
            <a:spLocks noGrp="1"/>
          </p:cNvSpPr>
          <p:nvPr/>
        </p:nvSpPr>
        <p:spPr>
          <a:xfrm>
            <a:off x="676275" y="2333625"/>
            <a:ext cx="28765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01</a:t>
            </a:r>
          </a:p>
        </p:txBody>
      </p:sp>
      <p:sp>
        <p:nvSpPr>
          <p:cNvPr id="43" name="v16-s10-01-title">
            <a:extLst>
              <a:ext uri="{FF2B5EF4-FFF2-40B4-BE49-F238E27FC236}">
                <a16:creationId xmlns:a16="http://schemas.microsoft.com/office/drawing/2014/main" id="{C4C6DAB0-E5B9-410F-B7B2-8063DA3CB3C3}"/>
              </a:ext>
            </a:extLst>
          </p:cNvPr>
          <p:cNvSpPr>
            <a:spLocks noGrp="1"/>
          </p:cNvSpPr>
          <p:nvPr/>
        </p:nvSpPr>
        <p:spPr>
          <a:xfrm>
            <a:off x="676275" y="2552700"/>
            <a:ext cx="28765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REQUIREMENT</a:t>
            </a:r>
          </a:p>
        </p:txBody>
      </p:sp>
      <p:sp>
        <p:nvSpPr>
          <p:cNvPr id="44" name="v16-s10-01-body">
            <a:extLst>
              <a:ext uri="{FF2B5EF4-FFF2-40B4-BE49-F238E27FC236}">
                <a16:creationId xmlns:a16="http://schemas.microsoft.com/office/drawing/2014/main" id="{09F29620-2E24-4A3C-B082-5FB931673882}"/>
              </a:ext>
            </a:extLst>
          </p:cNvPr>
          <p:cNvSpPr>
            <a:spLocks noGrp="1"/>
          </p:cNvSpPr>
          <p:nvPr/>
        </p:nvSpPr>
        <p:spPr>
          <a:xfrm>
            <a:off x="676275" y="2857500"/>
            <a:ext cx="2876550" cy="400050"/>
          </a:xfrm>
          <a:prstGeom prst="rect">
            <a:avLst/>
          </a:prstGeom>
          <a:noFill/>
          <a:ln w="0">
            <a:noFill/>
            <a:prstDash val="solid"/>
          </a:ln>
        </p:spPr>
        <p:txBody>
          <a:bodyPr wrap="square" lIns="0" tIns="0" rIns="0" bIns="0" anchor="t">
            <a:noAutofit/>
          </a:bodyPr>
          <a:lstStyle/>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Standard or customer need</a:t>
            </a:r>
          </a:p>
        </p:txBody>
      </p:sp>
      <p:sp>
        <p:nvSpPr>
          <p:cNvPr id="45" name="v16-s10-02-eyebrow">
            <a:extLst>
              <a:ext uri="{FF2B5EF4-FFF2-40B4-BE49-F238E27FC236}">
                <a16:creationId xmlns:a16="http://schemas.microsoft.com/office/drawing/2014/main" id="{98EE2140-6F95-480F-A696-C02B2952F7D9}"/>
              </a:ext>
            </a:extLst>
          </p:cNvPr>
          <p:cNvSpPr>
            <a:spLocks noGrp="1"/>
          </p:cNvSpPr>
          <p:nvPr/>
        </p:nvSpPr>
        <p:spPr>
          <a:xfrm>
            <a:off x="4257675" y="2333625"/>
            <a:ext cx="28765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02</a:t>
            </a:r>
          </a:p>
        </p:txBody>
      </p:sp>
      <p:sp>
        <p:nvSpPr>
          <p:cNvPr id="46" name="v16-s10-02-title">
            <a:extLst>
              <a:ext uri="{FF2B5EF4-FFF2-40B4-BE49-F238E27FC236}">
                <a16:creationId xmlns:a16="http://schemas.microsoft.com/office/drawing/2014/main" id="{46B91E3A-6489-4065-A384-DF3B12685665}"/>
              </a:ext>
            </a:extLst>
          </p:cNvPr>
          <p:cNvSpPr>
            <a:spLocks noGrp="1"/>
          </p:cNvSpPr>
          <p:nvPr/>
        </p:nvSpPr>
        <p:spPr>
          <a:xfrm>
            <a:off x="4257675" y="2552700"/>
            <a:ext cx="28765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DISCLOSURE</a:t>
            </a:r>
          </a:p>
        </p:txBody>
      </p:sp>
      <p:sp>
        <p:nvSpPr>
          <p:cNvPr id="47" name="v16-s10-02-body">
            <a:extLst>
              <a:ext uri="{FF2B5EF4-FFF2-40B4-BE49-F238E27FC236}">
                <a16:creationId xmlns:a16="http://schemas.microsoft.com/office/drawing/2014/main" id="{89E96D6C-9FF2-4118-8748-362CA3225E06}"/>
              </a:ext>
            </a:extLst>
          </p:cNvPr>
          <p:cNvSpPr>
            <a:spLocks noGrp="1"/>
          </p:cNvSpPr>
          <p:nvPr/>
        </p:nvSpPr>
        <p:spPr>
          <a:xfrm>
            <a:off x="4257675" y="2857500"/>
            <a:ext cx="2876550" cy="400050"/>
          </a:xfrm>
          <a:prstGeom prst="rect">
            <a:avLst/>
          </a:prstGeom>
          <a:noFill/>
          <a:ln w="0">
            <a:noFill/>
            <a:prstDash val="solid"/>
          </a:ln>
        </p:spPr>
        <p:txBody>
          <a:bodyPr wrap="square" lIns="0" tIns="0" rIns="0" bIns="0" anchor="t">
            <a:noAutofit/>
          </a:bodyPr>
          <a:lstStyle/>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Named external implementation</a:t>
            </a:r>
          </a:p>
        </p:txBody>
      </p:sp>
      <p:sp>
        <p:nvSpPr>
          <p:cNvPr id="48" name="v16-s10-03-eyebrow">
            <a:extLst>
              <a:ext uri="{FF2B5EF4-FFF2-40B4-BE49-F238E27FC236}">
                <a16:creationId xmlns:a16="http://schemas.microsoft.com/office/drawing/2014/main" id="{87FF429E-1069-4D75-AA62-32468EED518D}"/>
              </a:ext>
            </a:extLst>
          </p:cNvPr>
          <p:cNvSpPr>
            <a:spLocks noGrp="1"/>
          </p:cNvSpPr>
          <p:nvPr/>
        </p:nvSpPr>
        <p:spPr>
          <a:xfrm>
            <a:off x="7839075" y="2333625"/>
            <a:ext cx="28765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ea typeface="Consolas"/>
                <a:cs typeface="Consolas"/>
              </a:rPr>
              <a:t>03</a:t>
            </a:r>
          </a:p>
        </p:txBody>
      </p:sp>
      <p:sp>
        <p:nvSpPr>
          <p:cNvPr id="49" name="v16-s10-03-title">
            <a:extLst>
              <a:ext uri="{FF2B5EF4-FFF2-40B4-BE49-F238E27FC236}">
                <a16:creationId xmlns:a16="http://schemas.microsoft.com/office/drawing/2014/main" id="{3F887368-D0F4-4AEC-834F-A68E716B4742}"/>
              </a:ext>
            </a:extLst>
          </p:cNvPr>
          <p:cNvSpPr>
            <a:spLocks noGrp="1"/>
          </p:cNvSpPr>
          <p:nvPr/>
        </p:nvSpPr>
        <p:spPr>
          <a:xfrm>
            <a:off x="7839075" y="2552700"/>
            <a:ext cx="28765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SYNOPSYS FIT</a:t>
            </a:r>
          </a:p>
        </p:txBody>
      </p:sp>
      <p:sp>
        <p:nvSpPr>
          <p:cNvPr id="50" name="v16-s10-03-body">
            <a:extLst>
              <a:ext uri="{FF2B5EF4-FFF2-40B4-BE49-F238E27FC236}">
                <a16:creationId xmlns:a16="http://schemas.microsoft.com/office/drawing/2014/main" id="{A5C0D20B-A831-49DA-8222-6C809BA6E96A}"/>
              </a:ext>
            </a:extLst>
          </p:cNvPr>
          <p:cNvSpPr>
            <a:spLocks noGrp="1"/>
          </p:cNvSpPr>
          <p:nvPr/>
        </p:nvSpPr>
        <p:spPr>
          <a:xfrm>
            <a:off x="7839075" y="2857500"/>
            <a:ext cx="2876550" cy="400050"/>
          </a:xfrm>
          <a:prstGeom prst="rect">
            <a:avLst/>
          </a:prstGeom>
          <a:noFill/>
          <a:ln w="0">
            <a:noFill/>
            <a:prstDash val="solid"/>
          </a:ln>
        </p:spPr>
        <p:txBody>
          <a:bodyPr wrap="square" lIns="0" tIns="0" rIns="0" bIns="0" anchor="t">
            <a:noAutofit/>
          </a:bodyPr>
          <a:lstStyle/>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Target-bound candidate proof</a:t>
            </a:r>
          </a:p>
        </p:txBody>
      </p:sp>
      <p:sp>
        <p:nvSpPr>
          <p:cNvPr id="51" name="v16-s10-04-eyebrow">
            <a:extLst>
              <a:ext uri="{FF2B5EF4-FFF2-40B4-BE49-F238E27FC236}">
                <a16:creationId xmlns:a16="http://schemas.microsoft.com/office/drawing/2014/main" id="{EBDB713E-7DED-4757-A42B-6E1BABFA60DF}"/>
              </a:ext>
            </a:extLst>
          </p:cNvPr>
          <p:cNvSpPr>
            <a:spLocks noGrp="1"/>
          </p:cNvSpPr>
          <p:nvPr/>
        </p:nvSpPr>
        <p:spPr>
          <a:xfrm>
            <a:off x="676275" y="3990975"/>
            <a:ext cx="28765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8A521E"/>
                </a:solidFill>
                <a:latin typeface="Consolas"/>
                <a:ea typeface="Consolas"/>
                <a:cs typeface="Consolas"/>
              </a:defRPr>
            </a:pPr>
            <a:r>
              <a:rPr sz="940" b="1">
                <a:solidFill>
                  <a:srgbClr val="8A521E"/>
                </a:solidFill>
                <a:latin typeface="Consolas"/>
                <a:ea typeface="Consolas"/>
                <a:cs typeface="Consolas"/>
              </a:rPr>
              <a:t>04</a:t>
            </a:r>
          </a:p>
        </p:txBody>
      </p:sp>
      <p:sp>
        <p:nvSpPr>
          <p:cNvPr id="52" name="v16-s10-04-title">
            <a:extLst>
              <a:ext uri="{FF2B5EF4-FFF2-40B4-BE49-F238E27FC236}">
                <a16:creationId xmlns:a16="http://schemas.microsoft.com/office/drawing/2014/main" id="{8994DA5D-88E7-4928-91FB-069716B5A3AF}"/>
              </a:ext>
            </a:extLst>
          </p:cNvPr>
          <p:cNvSpPr>
            <a:spLocks noGrp="1"/>
          </p:cNvSpPr>
          <p:nvPr/>
        </p:nvSpPr>
        <p:spPr>
          <a:xfrm>
            <a:off x="676275" y="4210050"/>
            <a:ext cx="2876550" cy="257175"/>
          </a:xfrm>
          <a:prstGeom prst="rect">
            <a:avLst/>
          </a:prstGeom>
          <a:noFill/>
          <a:ln w="0">
            <a:noFill/>
            <a:prstDash val="solid"/>
          </a:ln>
        </p:spPr>
        <p:txBody>
          <a:bodyPr wrap="square" lIns="0" tIns="0" rIns="0" bIns="0" anchor="t">
            <a:noAutofit/>
          </a:bodyPr>
          <a:lstStyle/>
          <a:p>
            <a:pPr algn="l">
              <a:lnSpc>
                <a:spcPct val="98000"/>
              </a:lnSpc>
              <a:buNone/>
              <a:defRPr sz="1650" b="1">
                <a:solidFill>
                  <a:srgbClr val="0A2434"/>
                </a:solidFill>
                <a:latin typeface="Arial"/>
                <a:ea typeface="Arial"/>
                <a:cs typeface="Arial"/>
              </a:defRPr>
            </a:pPr>
            <a:r>
              <a:rPr sz="1650" b="1">
                <a:solidFill>
                  <a:srgbClr val="0A2434"/>
                </a:solidFill>
                <a:latin typeface="Arial"/>
                <a:ea typeface="Arial"/>
                <a:cs typeface="Arial"/>
              </a:rPr>
              <a:t>CUSTOMER DESIGN WIN</a:t>
            </a:r>
          </a:p>
        </p:txBody>
      </p:sp>
      <p:sp>
        <p:nvSpPr>
          <p:cNvPr id="53" name="v16-s10-04-body">
            <a:extLst>
              <a:ext uri="{FF2B5EF4-FFF2-40B4-BE49-F238E27FC236}">
                <a16:creationId xmlns:a16="http://schemas.microsoft.com/office/drawing/2014/main" id="{D30B00AF-8010-43BA-86E0-1E8730F9007A}"/>
              </a:ext>
            </a:extLst>
          </p:cNvPr>
          <p:cNvSpPr>
            <a:spLocks noGrp="1"/>
          </p:cNvSpPr>
          <p:nvPr/>
        </p:nvSpPr>
        <p:spPr>
          <a:xfrm>
            <a:off x="676275" y="4514850"/>
            <a:ext cx="2876550" cy="400050"/>
          </a:xfrm>
          <a:prstGeom prst="rect">
            <a:avLst/>
          </a:prstGeom>
          <a:noFill/>
          <a:ln w="0">
            <a:noFill/>
            <a:prstDash val="solid"/>
          </a:ln>
        </p:spPr>
        <p:txBody>
          <a:bodyPr wrap="square" lIns="0" tIns="0" rIns="0" bIns="0" anchor="t">
            <a:noAutofit/>
          </a:bodyPr>
          <a:lstStyle/>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Commercial selection verified</a:t>
            </a:r>
          </a:p>
        </p:txBody>
      </p:sp>
      <p:sp>
        <p:nvSpPr>
          <p:cNvPr id="54" name="v16-s10-05-eyebrow">
            <a:extLst>
              <a:ext uri="{FF2B5EF4-FFF2-40B4-BE49-F238E27FC236}">
                <a16:creationId xmlns:a16="http://schemas.microsoft.com/office/drawing/2014/main" id="{289DD185-40FC-434D-8E6A-67E1FE48F636}"/>
              </a:ext>
            </a:extLst>
          </p:cNvPr>
          <p:cNvSpPr>
            <a:spLocks noGrp="1"/>
          </p:cNvSpPr>
          <p:nvPr/>
        </p:nvSpPr>
        <p:spPr>
          <a:xfrm>
            <a:off x="4257675" y="3990975"/>
            <a:ext cx="28765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8A521E"/>
                </a:solidFill>
                <a:latin typeface="Consolas"/>
                <a:ea typeface="Consolas"/>
                <a:cs typeface="Consolas"/>
              </a:defRPr>
            </a:pPr>
            <a:r>
              <a:rPr sz="940" b="1">
                <a:solidFill>
                  <a:srgbClr val="8A521E"/>
                </a:solidFill>
                <a:latin typeface="Consolas"/>
                <a:ea typeface="Consolas"/>
                <a:cs typeface="Consolas"/>
              </a:rPr>
              <a:t>05</a:t>
            </a:r>
          </a:p>
        </p:txBody>
      </p:sp>
      <p:sp>
        <p:nvSpPr>
          <p:cNvPr id="55" name="v16-s10-05-title">
            <a:extLst>
              <a:ext uri="{FF2B5EF4-FFF2-40B4-BE49-F238E27FC236}">
                <a16:creationId xmlns:a16="http://schemas.microsoft.com/office/drawing/2014/main" id="{7A442085-4BBC-40DD-B95E-867C5C6AABB6}"/>
              </a:ext>
            </a:extLst>
          </p:cNvPr>
          <p:cNvSpPr>
            <a:spLocks noGrp="1"/>
          </p:cNvSpPr>
          <p:nvPr/>
        </p:nvSpPr>
        <p:spPr>
          <a:xfrm>
            <a:off x="4257675" y="4210050"/>
            <a:ext cx="28765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CUSTOMER SHIPMENT</a:t>
            </a:r>
          </a:p>
        </p:txBody>
      </p:sp>
      <p:sp>
        <p:nvSpPr>
          <p:cNvPr id="56" name="v16-s10-05-body">
            <a:extLst>
              <a:ext uri="{FF2B5EF4-FFF2-40B4-BE49-F238E27FC236}">
                <a16:creationId xmlns:a16="http://schemas.microsoft.com/office/drawing/2014/main" id="{A0CF1A5A-F7D7-44D7-9E1A-FDD747660F52}"/>
              </a:ext>
            </a:extLst>
          </p:cNvPr>
          <p:cNvSpPr>
            <a:spLocks noGrp="1"/>
          </p:cNvSpPr>
          <p:nvPr/>
        </p:nvSpPr>
        <p:spPr>
          <a:xfrm>
            <a:off x="4257675" y="4514850"/>
            <a:ext cx="2876550" cy="400050"/>
          </a:xfrm>
          <a:prstGeom prst="rect">
            <a:avLst/>
          </a:prstGeom>
          <a:noFill/>
          <a:ln w="0">
            <a:noFill/>
            <a:prstDash val="solid"/>
          </a:ln>
        </p:spPr>
        <p:txBody>
          <a:bodyPr wrap="square" lIns="0" tIns="0" rIns="0" bIns="0" anchor="t">
            <a:noAutofit/>
          </a:bodyPr>
          <a:lstStyle/>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Qualified product ships</a:t>
            </a:r>
          </a:p>
        </p:txBody>
      </p:sp>
      <p:sp>
        <p:nvSpPr>
          <p:cNvPr id="57" name="v16-s10-06-eyebrow">
            <a:extLst>
              <a:ext uri="{FF2B5EF4-FFF2-40B4-BE49-F238E27FC236}">
                <a16:creationId xmlns:a16="http://schemas.microsoft.com/office/drawing/2014/main" id="{C9AF382B-2C36-4CE1-8685-B3E987B71749}"/>
              </a:ext>
            </a:extLst>
          </p:cNvPr>
          <p:cNvSpPr>
            <a:spLocks noGrp="1"/>
          </p:cNvSpPr>
          <p:nvPr/>
        </p:nvSpPr>
        <p:spPr>
          <a:xfrm>
            <a:off x="7839075" y="3990975"/>
            <a:ext cx="28765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8A521E"/>
                </a:solidFill>
                <a:latin typeface="Consolas"/>
                <a:ea typeface="Consolas"/>
                <a:cs typeface="Consolas"/>
              </a:defRPr>
            </a:pPr>
            <a:r>
              <a:rPr sz="940" b="1">
                <a:solidFill>
                  <a:srgbClr val="8A521E"/>
                </a:solidFill>
                <a:latin typeface="Consolas"/>
                <a:ea typeface="Consolas"/>
                <a:cs typeface="Consolas"/>
              </a:rPr>
              <a:t>06</a:t>
            </a:r>
          </a:p>
        </p:txBody>
      </p:sp>
      <p:sp>
        <p:nvSpPr>
          <p:cNvPr id="58" name="v16-s10-06-title">
            <a:extLst>
              <a:ext uri="{FF2B5EF4-FFF2-40B4-BE49-F238E27FC236}">
                <a16:creationId xmlns:a16="http://schemas.microsoft.com/office/drawing/2014/main" id="{2B8C3DE6-309E-49B9-AC4D-E9BF369FE41D}"/>
              </a:ext>
            </a:extLst>
          </p:cNvPr>
          <p:cNvSpPr>
            <a:spLocks noGrp="1"/>
          </p:cNvSpPr>
          <p:nvPr/>
        </p:nvSpPr>
        <p:spPr>
          <a:xfrm>
            <a:off x="7839075" y="4210050"/>
            <a:ext cx="28765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ROYALTY</a:t>
            </a:r>
          </a:p>
        </p:txBody>
      </p:sp>
      <p:sp>
        <p:nvSpPr>
          <p:cNvPr id="59" name="v16-s10-06-body">
            <a:extLst>
              <a:ext uri="{FF2B5EF4-FFF2-40B4-BE49-F238E27FC236}">
                <a16:creationId xmlns:a16="http://schemas.microsoft.com/office/drawing/2014/main" id="{6F5CDD51-475A-42E1-A9FB-ECBD10C4286A}"/>
              </a:ext>
            </a:extLst>
          </p:cNvPr>
          <p:cNvSpPr>
            <a:spLocks noGrp="1"/>
          </p:cNvSpPr>
          <p:nvPr/>
        </p:nvSpPr>
        <p:spPr>
          <a:xfrm>
            <a:off x="7839075" y="4514850"/>
            <a:ext cx="2876550" cy="400050"/>
          </a:xfrm>
          <a:prstGeom prst="rect">
            <a:avLst/>
          </a:prstGeom>
          <a:noFill/>
          <a:ln w="0">
            <a:noFill/>
            <a:prstDash val="solid"/>
          </a:ln>
        </p:spPr>
        <p:txBody>
          <a:bodyPr wrap="square" lIns="0" tIns="0" rIns="0" bIns="0" anchor="t">
            <a:noAutofit/>
          </a:bodyPr>
          <a:lstStyle/>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Shipment + applicable terms</a:t>
            </a:r>
          </a:p>
        </p:txBody>
      </p:sp>
      <p:sp>
        <p:nvSpPr>
          <p:cNvPr id="60" name="v16-s10-boundary">
            <a:extLst>
              <a:ext uri="{FF2B5EF4-FFF2-40B4-BE49-F238E27FC236}">
                <a16:creationId xmlns:a16="http://schemas.microsoft.com/office/drawing/2014/main" id="{C27E80AA-845B-41A4-94D9-5D2BAF08CD96}"/>
              </a:ext>
            </a:extLst>
          </p:cNvPr>
          <p:cNvSpPr>
            <a:spLocks noGrp="1"/>
          </p:cNvSpPr>
          <p:nvPr/>
        </p:nvSpPr>
        <p:spPr>
          <a:xfrm>
            <a:off x="514350" y="5467350"/>
            <a:ext cx="10820400" cy="666750"/>
          </a:xfrm>
          <a:prstGeom prst="roundRect">
            <a:avLst>
              <a:gd name="adj" fmla="val 11429"/>
            </a:avLst>
          </a:prstGeom>
          <a:solidFill>
            <a:srgbClr val="061B29"/>
          </a:solidFill>
          <a:ln w="0">
            <a:noFill/>
            <a:prstDash val="solid"/>
          </a:ln>
        </p:spPr>
        <p:txBody>
          <a:bodyPr/>
          <a:lstStyle/>
          <a:p>
            <a:endParaRPr/>
          </a:p>
        </p:txBody>
      </p:sp>
      <p:sp>
        <p:nvSpPr>
          <p:cNvPr id="61" name="v16-s10-boundary-label">
            <a:extLst>
              <a:ext uri="{FF2B5EF4-FFF2-40B4-BE49-F238E27FC236}">
                <a16:creationId xmlns:a16="http://schemas.microsoft.com/office/drawing/2014/main" id="{BA6E24AA-7CBD-4A72-8304-A2FAE4D02A8C}"/>
              </a:ext>
            </a:extLst>
          </p:cNvPr>
          <p:cNvSpPr>
            <a:spLocks noGrp="1"/>
          </p:cNvSpPr>
          <p:nvPr/>
        </p:nvSpPr>
        <p:spPr>
          <a:xfrm>
            <a:off x="685800" y="5562600"/>
            <a:ext cx="10477500" cy="171450"/>
          </a:xfrm>
          <a:prstGeom prst="rect">
            <a:avLst/>
          </a:prstGeom>
          <a:noFill/>
          <a:ln w="0">
            <a:noFill/>
            <a:prstDash val="solid"/>
          </a:ln>
        </p:spPr>
        <p:txBody>
          <a:bodyPr wrap="square" lIns="0" tIns="0" rIns="0" bIns="0" anchor="t">
            <a:noAutofit/>
          </a:bodyPr>
          <a:lstStyle/>
          <a:p>
            <a:pPr algn="l">
              <a:lnSpc>
                <a:spcPct val="103000"/>
              </a:lnSpc>
              <a:buNone/>
              <a:defRPr sz="920" b="1">
                <a:solidFill>
                  <a:srgbClr val="71ECE3"/>
                </a:solidFill>
                <a:latin typeface="Consolas"/>
                <a:ea typeface="Consolas"/>
                <a:cs typeface="Consolas"/>
              </a:defRPr>
            </a:pPr>
            <a:r>
              <a:rPr sz="920" b="1">
                <a:solidFill>
                  <a:srgbClr val="71ECE3"/>
                </a:solidFill>
                <a:latin typeface="Consolas"/>
                <a:ea typeface="Consolas"/>
                <a:cs typeface="Consolas"/>
              </a:rPr>
              <a:t>CURRENT DECK BOUNDARY</a:t>
            </a:r>
          </a:p>
        </p:txBody>
      </p:sp>
      <p:sp>
        <p:nvSpPr>
          <p:cNvPr id="62" name="v16-s10-boundary-text">
            <a:extLst>
              <a:ext uri="{FF2B5EF4-FFF2-40B4-BE49-F238E27FC236}">
                <a16:creationId xmlns:a16="http://schemas.microsoft.com/office/drawing/2014/main" id="{35DD3DC1-2873-4C8B-81A7-9FDA24CB445D}"/>
              </a:ext>
            </a:extLst>
          </p:cNvPr>
          <p:cNvSpPr>
            <a:spLocks noGrp="1"/>
          </p:cNvSpPr>
          <p:nvPr/>
        </p:nvSpPr>
        <p:spPr>
          <a:xfrm>
            <a:off x="685800" y="5743575"/>
            <a:ext cx="10477500" cy="342900"/>
          </a:xfrm>
          <a:prstGeom prst="rect">
            <a:avLst/>
          </a:prstGeom>
          <a:noFill/>
          <a:ln w="0">
            <a:noFill/>
            <a:prstDash val="solid"/>
          </a:ln>
        </p:spPr>
        <p:txBody>
          <a:bodyPr wrap="square" lIns="0" tIns="0" rIns="0" bIns="0" anchor="ctr">
            <a:noAutofit/>
          </a:bodyPr>
          <a:lstStyle/>
          <a:p>
            <a:pPr algn="l">
              <a:lnSpc>
                <a:spcPct val="100000"/>
              </a:lnSpc>
              <a:buNone/>
              <a:defRPr sz="1520" b="1">
                <a:solidFill>
                  <a:srgbClr val="FFFFFF"/>
                </a:solidFill>
                <a:latin typeface="Arial"/>
                <a:ea typeface="Arial"/>
                <a:cs typeface="Arial"/>
              </a:defRPr>
            </a:pPr>
            <a:r>
              <a:rPr sz="1520" b="1">
                <a:solidFill>
                  <a:srgbClr val="FFFFFF"/>
                </a:solidFill>
                <a:latin typeface="Arial"/>
                <a:ea typeface="Arial"/>
                <a:cs typeface="Arial"/>
              </a:rPr>
              <a:t>Qualification authorization advances Stage 03 only</a:t>
            </a:r>
          </a:p>
        </p:txBody>
      </p:sp>
    </p:spTree>
    <p:extLst>
      <p:ext uri="{BB962C8B-B14F-4D97-AF65-F5344CB8AC3E}">
        <p14:creationId xmlns:p14="http://schemas.microsoft.com/office/powerpoint/2010/main" val="6924347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sp>
        <p:nvSpPr>
          <p:cNvPr id="46" name="v16-bg-11">
            <a:extLst>
              <a:ext uri="{FF2B5EF4-FFF2-40B4-BE49-F238E27FC236}">
                <a16:creationId xmlns:a16="http://schemas.microsoft.com/office/drawing/2014/main" id="{43B428F4-2793-463B-958A-F9984AE642F6}"/>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11">
            <a:extLst>
              <a:ext uri="{FF2B5EF4-FFF2-40B4-BE49-F238E27FC236}">
                <a16:creationId xmlns:a16="http://schemas.microsoft.com/office/drawing/2014/main" id="{4B3A09FE-FEDD-4CD9-8633-CA576795363E}"/>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11">
            <a:extLst>
              <a:ext uri="{FF2B5EF4-FFF2-40B4-BE49-F238E27FC236}">
                <a16:creationId xmlns:a16="http://schemas.microsoft.com/office/drawing/2014/main" id="{CB2A983D-C70E-46B8-97C3-A1C56B57FE99}"/>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APPENDIX B · SOURCE LEDGER</a:t>
            </a:r>
          </a:p>
        </p:txBody>
      </p:sp>
      <p:sp>
        <p:nvSpPr>
          <p:cNvPr id="4" name="v16-title-11">
            <a:extLst>
              <a:ext uri="{FF2B5EF4-FFF2-40B4-BE49-F238E27FC236}">
                <a16:creationId xmlns:a16="http://schemas.microsoft.com/office/drawing/2014/main" id="{E720FE59-D997-4B75-B829-799F0F794C50}"/>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DDR5, AI Power, TSMC IoT &amp; 3D Chiplet Source Ledger</a:t>
            </a:r>
          </a:p>
        </p:txBody>
      </p:sp>
      <p:sp>
        <p:nvSpPr>
          <p:cNvPr id="5" name="v16-subtitle-11">
            <a:extLst>
              <a:ext uri="{FF2B5EF4-FFF2-40B4-BE49-F238E27FC236}">
                <a16:creationId xmlns:a16="http://schemas.microsoft.com/office/drawing/2014/main" id="{9CC7AEAA-6920-4DBF-8F9A-D354E5AB47ED}"/>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rPr>
              <a:t>Explicit public contracts bound every semiconductor qualification opportunity</a:t>
            </a:r>
          </a:p>
        </p:txBody>
      </p:sp>
      <p:sp>
        <p:nvSpPr>
          <p:cNvPr id="6" name="motif-line-0">
            <a:extLst>
              <a:ext uri="{FF2B5EF4-FFF2-40B4-BE49-F238E27FC236}">
                <a16:creationId xmlns:a16="http://schemas.microsoft.com/office/drawing/2014/main" id="{284BA8F9-97EC-48B7-A567-A145207E54E7}"/>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0DB3C271-5401-40B0-A706-0EE446B5E7C1}"/>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C49F0A44-21EF-4534-BE3E-2BDFE1AAFB29}"/>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C011F7EF-10FD-4949-A85E-DD8224BDB80E}"/>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019F2965-C3FB-4015-9112-134D8373C771}"/>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195DD1F6-EA91-4B89-89E2-DAD004BC81BC}"/>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36796DCC-7F7E-46B8-9E1E-00EEB1BE1BC6}"/>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27432881-ADE5-4EA0-9D67-77D0AAFA4E08}"/>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D52123E8-F4EC-466F-B53F-ABF7E111283B}"/>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3ABC9823-8E78-4E64-9F5D-FE7CA2AAA1A5}"/>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11">
            <a:extLst>
              <a:ext uri="{FF2B5EF4-FFF2-40B4-BE49-F238E27FC236}">
                <a16:creationId xmlns:a16="http://schemas.microsoft.com/office/drawing/2014/main" id="{02F20E73-7D98-4521-BFBF-08EB5BBC0F5E}"/>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11">
            <a:extLst>
              <a:ext uri="{FF2B5EF4-FFF2-40B4-BE49-F238E27FC236}">
                <a16:creationId xmlns:a16="http://schemas.microsoft.com/office/drawing/2014/main" id="{B23237B4-8F05-490D-B5A5-35A837CB9648}"/>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11">
            <a:extLst>
              <a:ext uri="{FF2B5EF4-FFF2-40B4-BE49-F238E27FC236}">
                <a16:creationId xmlns:a16="http://schemas.microsoft.com/office/drawing/2014/main" id="{620498D8-87A4-4968-A0E2-7E8C6D200127}"/>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14</a:t>
            </a:r>
          </a:p>
        </p:txBody>
      </p:sp>
      <p:sp>
        <p:nvSpPr>
          <p:cNvPr id="19" name="v16-s11-h-0">
            <a:extLst>
              <a:ext uri="{FF2B5EF4-FFF2-40B4-BE49-F238E27FC236}">
                <a16:creationId xmlns:a16="http://schemas.microsoft.com/office/drawing/2014/main" id="{DC83CC48-9E7C-4DBA-B0D0-F60EA21793DF}"/>
              </a:ext>
            </a:extLst>
          </p:cNvPr>
          <p:cNvSpPr>
            <a:spLocks noGrp="1"/>
          </p:cNvSpPr>
          <p:nvPr/>
        </p:nvSpPr>
        <p:spPr>
          <a:xfrm>
            <a:off x="514350" y="2057400"/>
            <a:ext cx="1428750" cy="171450"/>
          </a:xfrm>
          <a:prstGeom prst="rect">
            <a:avLst/>
          </a:prstGeom>
          <a:noFill/>
          <a:ln w="0">
            <a:noFill/>
            <a:prstDash val="solid"/>
          </a:ln>
        </p:spPr>
        <p:txBody>
          <a:bodyPr wrap="square" lIns="0" tIns="0" rIns="0" bIns="0" anchor="t">
            <a:noAutofit/>
          </a:bodyPr>
          <a:lstStyle/>
          <a:p>
            <a:pPr algn="l">
              <a:lnSpc>
                <a:spcPct val="103000"/>
              </a:lnSpc>
              <a:buNone/>
              <a:defRPr sz="920" b="1">
                <a:solidFill>
                  <a:srgbClr val="176B5C"/>
                </a:solidFill>
                <a:latin typeface="Consolas"/>
                <a:ea typeface="Consolas"/>
                <a:cs typeface="Consolas"/>
              </a:defRPr>
            </a:pPr>
            <a:r>
              <a:rPr sz="920" b="1">
                <a:solidFill>
                  <a:srgbClr val="176B5C"/>
                </a:solidFill>
                <a:latin typeface="Consolas"/>
                <a:ea typeface="Consolas"/>
                <a:cs typeface="Consolas"/>
              </a:rPr>
              <a:t>SOCKET</a:t>
            </a:r>
          </a:p>
        </p:txBody>
      </p:sp>
      <p:sp>
        <p:nvSpPr>
          <p:cNvPr id="20" name="v16-s11-h-1">
            <a:extLst>
              <a:ext uri="{FF2B5EF4-FFF2-40B4-BE49-F238E27FC236}">
                <a16:creationId xmlns:a16="http://schemas.microsoft.com/office/drawing/2014/main" id="{8DF03EC9-240C-49C3-A32D-1FD23DDBC43D}"/>
              </a:ext>
            </a:extLst>
          </p:cNvPr>
          <p:cNvSpPr>
            <a:spLocks noGrp="1"/>
          </p:cNvSpPr>
          <p:nvPr/>
        </p:nvSpPr>
        <p:spPr>
          <a:xfrm>
            <a:off x="2095500" y="2057400"/>
            <a:ext cx="3009900" cy="171450"/>
          </a:xfrm>
          <a:prstGeom prst="rect">
            <a:avLst/>
          </a:prstGeom>
          <a:noFill/>
          <a:ln w="0">
            <a:noFill/>
            <a:prstDash val="solid"/>
          </a:ln>
        </p:spPr>
        <p:txBody>
          <a:bodyPr wrap="square" lIns="0" tIns="0" rIns="0" bIns="0" anchor="t">
            <a:noAutofit/>
          </a:bodyPr>
          <a:lstStyle/>
          <a:p>
            <a:pPr algn="l">
              <a:lnSpc>
                <a:spcPct val="103000"/>
              </a:lnSpc>
              <a:buNone/>
              <a:defRPr sz="920" b="1">
                <a:solidFill>
                  <a:srgbClr val="176B5C"/>
                </a:solidFill>
                <a:latin typeface="Consolas"/>
                <a:ea typeface="Consolas"/>
                <a:cs typeface="Consolas"/>
              </a:defRPr>
            </a:pPr>
            <a:r>
              <a:rPr sz="920" b="1">
                <a:solidFill>
                  <a:srgbClr val="176B5C"/>
                </a:solidFill>
                <a:latin typeface="Consolas"/>
                <a:ea typeface="Consolas"/>
                <a:cs typeface="Consolas"/>
              </a:rPr>
              <a:t>PUBLIC SOURCE</a:t>
            </a:r>
          </a:p>
        </p:txBody>
      </p:sp>
      <p:sp>
        <p:nvSpPr>
          <p:cNvPr id="21" name="v16-s11-h-2">
            <a:extLst>
              <a:ext uri="{FF2B5EF4-FFF2-40B4-BE49-F238E27FC236}">
                <a16:creationId xmlns:a16="http://schemas.microsoft.com/office/drawing/2014/main" id="{1F7DA1EB-CEC1-4CF2-B223-15A0A58D6D67}"/>
              </a:ext>
            </a:extLst>
          </p:cNvPr>
          <p:cNvSpPr>
            <a:spLocks noGrp="1"/>
          </p:cNvSpPr>
          <p:nvPr/>
        </p:nvSpPr>
        <p:spPr>
          <a:xfrm>
            <a:off x="5257800" y="2057400"/>
            <a:ext cx="3048000" cy="171450"/>
          </a:xfrm>
          <a:prstGeom prst="rect">
            <a:avLst/>
          </a:prstGeom>
          <a:noFill/>
          <a:ln w="0">
            <a:noFill/>
            <a:prstDash val="solid"/>
          </a:ln>
        </p:spPr>
        <p:txBody>
          <a:bodyPr wrap="square" lIns="0" tIns="0" rIns="0" bIns="0" anchor="t">
            <a:noAutofit/>
          </a:bodyPr>
          <a:lstStyle/>
          <a:p>
            <a:pPr algn="l">
              <a:lnSpc>
                <a:spcPct val="103000"/>
              </a:lnSpc>
              <a:buNone/>
              <a:defRPr sz="920" b="1">
                <a:solidFill>
                  <a:srgbClr val="176B5C"/>
                </a:solidFill>
                <a:latin typeface="Consolas"/>
                <a:ea typeface="Consolas"/>
                <a:cs typeface="Consolas"/>
              </a:defRPr>
            </a:pPr>
            <a:r>
              <a:rPr sz="920" b="1">
                <a:solidFill>
                  <a:srgbClr val="176B5C"/>
                </a:solidFill>
                <a:latin typeface="Consolas"/>
                <a:ea typeface="Consolas"/>
                <a:cs typeface="Consolas"/>
              </a:rPr>
              <a:t>PERSISTENT STATE</a:t>
            </a:r>
          </a:p>
        </p:txBody>
      </p:sp>
      <p:sp>
        <p:nvSpPr>
          <p:cNvPr id="22" name="v16-s11-h-3">
            <a:extLst>
              <a:ext uri="{FF2B5EF4-FFF2-40B4-BE49-F238E27FC236}">
                <a16:creationId xmlns:a16="http://schemas.microsoft.com/office/drawing/2014/main" id="{0026F52B-5917-4CF6-870A-2BBDB327168A}"/>
              </a:ext>
            </a:extLst>
          </p:cNvPr>
          <p:cNvSpPr>
            <a:spLocks noGrp="1"/>
          </p:cNvSpPr>
          <p:nvPr/>
        </p:nvSpPr>
        <p:spPr>
          <a:xfrm>
            <a:off x="8458200" y="2057400"/>
            <a:ext cx="2724150" cy="171450"/>
          </a:xfrm>
          <a:prstGeom prst="rect">
            <a:avLst/>
          </a:prstGeom>
          <a:noFill/>
          <a:ln w="0">
            <a:noFill/>
            <a:prstDash val="solid"/>
          </a:ln>
        </p:spPr>
        <p:txBody>
          <a:bodyPr wrap="square" lIns="0" tIns="0" rIns="0" bIns="0" anchor="t">
            <a:noAutofit/>
          </a:bodyPr>
          <a:lstStyle/>
          <a:p>
            <a:pPr algn="l">
              <a:lnSpc>
                <a:spcPct val="103000"/>
              </a:lnSpc>
              <a:buNone/>
              <a:defRPr sz="920" b="1">
                <a:solidFill>
                  <a:srgbClr val="176B5C"/>
                </a:solidFill>
                <a:latin typeface="Consolas"/>
                <a:ea typeface="Consolas"/>
                <a:cs typeface="Consolas"/>
              </a:defRPr>
            </a:pPr>
            <a:r>
              <a:rPr sz="920" b="1">
                <a:solidFill>
                  <a:srgbClr val="176B5C"/>
                </a:solidFill>
                <a:latin typeface="Consolas"/>
                <a:ea typeface="Consolas"/>
                <a:cs typeface="Consolas"/>
              </a:rPr>
              <a:t>OPEN QUALIFICATION</a:t>
            </a:r>
          </a:p>
        </p:txBody>
      </p:sp>
      <p:sp>
        <p:nvSpPr>
          <p:cNvPr id="23" name="v16-s11-rule">
            <a:extLst>
              <a:ext uri="{FF2B5EF4-FFF2-40B4-BE49-F238E27FC236}">
                <a16:creationId xmlns:a16="http://schemas.microsoft.com/office/drawing/2014/main" id="{6FA75FF7-BB7D-4417-8D94-783818B6DA91}"/>
              </a:ext>
            </a:extLst>
          </p:cNvPr>
          <p:cNvSpPr>
            <a:spLocks noGrp="1"/>
          </p:cNvSpPr>
          <p:nvPr/>
        </p:nvSpPr>
        <p:spPr>
          <a:xfrm>
            <a:off x="514350" y="2324100"/>
            <a:ext cx="10820400" cy="19050"/>
          </a:xfrm>
          <a:prstGeom prst="rect">
            <a:avLst/>
          </a:prstGeom>
          <a:solidFill>
            <a:srgbClr val="AFC1C8"/>
          </a:solidFill>
          <a:ln w="0">
            <a:noFill/>
            <a:prstDash val="solid"/>
          </a:ln>
        </p:spPr>
        <p:txBody>
          <a:bodyPr/>
          <a:lstStyle/>
          <a:p>
            <a:endParaRPr/>
          </a:p>
        </p:txBody>
      </p:sp>
      <p:sp>
        <p:nvSpPr>
          <p:cNvPr id="24" name="v16-s11-row-0">
            <a:extLst>
              <a:ext uri="{FF2B5EF4-FFF2-40B4-BE49-F238E27FC236}">
                <a16:creationId xmlns:a16="http://schemas.microsoft.com/office/drawing/2014/main" id="{3F45DC08-B6BA-44D7-999E-C6C0D27B3058}"/>
              </a:ext>
            </a:extLst>
          </p:cNvPr>
          <p:cNvSpPr>
            <a:spLocks noGrp="1"/>
          </p:cNvSpPr>
          <p:nvPr/>
        </p:nvSpPr>
        <p:spPr>
          <a:xfrm>
            <a:off x="514350" y="2419350"/>
            <a:ext cx="10820400" cy="685800"/>
          </a:xfrm>
          <a:prstGeom prst="roundRect">
            <a:avLst>
              <a:gd name="adj" fmla="val 6944"/>
            </a:avLst>
          </a:prstGeom>
          <a:solidFill>
            <a:srgbClr val="FFFFFF"/>
          </a:solidFill>
          <a:ln w="6668">
            <a:solidFill>
              <a:srgbClr val="C9D6DA"/>
            </a:solidFill>
            <a:prstDash val="solid"/>
          </a:ln>
        </p:spPr>
        <p:txBody>
          <a:bodyPr/>
          <a:lstStyle/>
          <a:p>
            <a:endParaRPr/>
          </a:p>
        </p:txBody>
      </p:sp>
      <p:sp>
        <p:nvSpPr>
          <p:cNvPr id="25" name="v16-s11-c-0-0">
            <a:extLst>
              <a:ext uri="{FF2B5EF4-FFF2-40B4-BE49-F238E27FC236}">
                <a16:creationId xmlns:a16="http://schemas.microsoft.com/office/drawing/2014/main" id="{2375CEF0-BD2D-42FA-9C59-D64869154BDE}"/>
              </a:ext>
            </a:extLst>
          </p:cNvPr>
          <p:cNvSpPr>
            <a:spLocks noGrp="1"/>
          </p:cNvSpPr>
          <p:nvPr/>
        </p:nvSpPr>
        <p:spPr>
          <a:xfrm>
            <a:off x="628650" y="2581275"/>
            <a:ext cx="1352550" cy="495300"/>
          </a:xfrm>
          <a:prstGeom prst="rect">
            <a:avLst/>
          </a:prstGeom>
          <a:noFill/>
          <a:ln w="0">
            <a:noFill/>
            <a:prstDash val="solid"/>
          </a:ln>
        </p:spPr>
        <p:txBody>
          <a:bodyPr wrap="square" lIns="0" tIns="0" rIns="0" bIns="0" anchor="ctr">
            <a:noAutofit/>
          </a:bodyPr>
          <a:lstStyle/>
          <a:p>
            <a:pPr algn="l">
              <a:lnSpc>
                <a:spcPct val="103000"/>
              </a:lnSpc>
              <a:buNone/>
              <a:defRPr sz="1520" b="1">
                <a:solidFill>
                  <a:srgbClr val="0A2434"/>
                </a:solidFill>
                <a:latin typeface="Arial"/>
                <a:ea typeface="Arial"/>
                <a:cs typeface="Arial"/>
              </a:defRPr>
            </a:pPr>
            <a:r>
              <a:rPr sz="1520" b="1">
                <a:solidFill>
                  <a:srgbClr val="0A2434"/>
                </a:solidFill>
                <a:latin typeface="Arial"/>
                <a:ea typeface="Arial"/>
                <a:cs typeface="Arial"/>
              </a:rPr>
              <a:t>DDR5 PMIC</a:t>
            </a:r>
          </a:p>
        </p:txBody>
      </p:sp>
      <p:sp>
        <p:nvSpPr>
          <p:cNvPr id="26" name="v16-s11-c-0-1">
            <a:extLst>
              <a:ext uri="{FF2B5EF4-FFF2-40B4-BE49-F238E27FC236}">
                <a16:creationId xmlns:a16="http://schemas.microsoft.com/office/drawing/2014/main" id="{F3ABC91F-8999-45A3-B717-6ADBC5397DE4}"/>
              </a:ext>
            </a:extLst>
          </p:cNvPr>
          <p:cNvSpPr>
            <a:spLocks noGrp="1"/>
          </p:cNvSpPr>
          <p:nvPr/>
        </p:nvSpPr>
        <p:spPr>
          <a:xfrm>
            <a:off x="2209800" y="2514600"/>
            <a:ext cx="2933700" cy="495300"/>
          </a:xfrm>
          <a:prstGeom prst="rect">
            <a:avLst/>
          </a:prstGeom>
          <a:noFill/>
          <a:ln w="0">
            <a:noFill/>
            <a:prstDash val="solid"/>
          </a:ln>
        </p:spPr>
        <p:txBody>
          <a:bodyPr wrap="square" lIns="0" tIns="0" rIns="0" bIns="0" anchor="ctr">
            <a:noAutofit/>
          </a:bodyPr>
          <a:lstStyle/>
          <a:p>
            <a:pPr algn="l">
              <a:lnSpc>
                <a:spcPct val="103000"/>
              </a:lnSpc>
              <a:buNone/>
              <a:defRPr sz="1420" b="1">
                <a:solidFill>
                  <a:srgbClr val="385365"/>
                </a:solidFill>
                <a:latin typeface="Arial"/>
                <a:ea typeface="Arial"/>
                <a:cs typeface="Arial"/>
              </a:defRPr>
            </a:pPr>
            <a:r>
              <a:rPr sz="1420" b="1">
                <a:solidFill>
                  <a:srgbClr val="385365"/>
                </a:solidFill>
                <a:latin typeface="Arial"/>
                <a:ea typeface="Arial"/>
                <a:cs typeface="Arial"/>
              </a:rPr>
              <a:t>Renesas RRG5322x-A20</a:t>
            </a:r>
          </a:p>
        </p:txBody>
      </p:sp>
      <p:sp>
        <p:nvSpPr>
          <p:cNvPr id="27" name="v16-s11-c-0-2">
            <a:extLst>
              <a:ext uri="{FF2B5EF4-FFF2-40B4-BE49-F238E27FC236}">
                <a16:creationId xmlns:a16="http://schemas.microsoft.com/office/drawing/2014/main" id="{4C92FE6C-8928-4B0E-AB83-CBE8C7767B27}"/>
              </a:ext>
            </a:extLst>
          </p:cNvPr>
          <p:cNvSpPr>
            <a:spLocks noGrp="1"/>
          </p:cNvSpPr>
          <p:nvPr/>
        </p:nvSpPr>
        <p:spPr>
          <a:xfrm>
            <a:off x="5372100" y="2514600"/>
            <a:ext cx="2971800" cy="495300"/>
          </a:xfrm>
          <a:prstGeom prst="rect">
            <a:avLst/>
          </a:prstGeom>
          <a:noFill/>
          <a:ln w="0">
            <a:noFill/>
            <a:prstDash val="solid"/>
          </a:ln>
        </p:spPr>
        <p:txBody>
          <a:bodyPr wrap="square" lIns="0" tIns="0" rIns="0" bIns="0" anchor="ctr">
            <a:noAutofit/>
          </a:bodyPr>
          <a:lstStyle/>
          <a:p>
            <a:pPr algn="l">
              <a:lnSpc>
                <a:spcPct val="103000"/>
              </a:lnSpc>
              <a:buNone/>
              <a:defRPr sz="1420" b="0">
                <a:solidFill>
                  <a:srgbClr val="385365"/>
                </a:solidFill>
                <a:latin typeface="Arial"/>
                <a:ea typeface="Arial"/>
                <a:cs typeface="Arial"/>
              </a:defRPr>
            </a:pPr>
            <a:r>
              <a:rPr sz="1420" b="0">
                <a:solidFill>
                  <a:srgbClr val="385365"/>
                </a:solidFill>
                <a:latin typeface="Arial"/>
                <a:ea typeface="Arial"/>
                <a:cs typeface="Arial"/>
              </a:rPr>
              <a:t>MTP · sequencing · persistent error-log registers</a:t>
            </a:r>
          </a:p>
        </p:txBody>
      </p:sp>
      <p:sp>
        <p:nvSpPr>
          <p:cNvPr id="28" name="v16-s11-c-0-3">
            <a:extLst>
              <a:ext uri="{FF2B5EF4-FFF2-40B4-BE49-F238E27FC236}">
                <a16:creationId xmlns:a16="http://schemas.microsoft.com/office/drawing/2014/main" id="{E51D7BFF-F5FE-4089-B6F3-1959A0DFDD11}"/>
              </a:ext>
            </a:extLst>
          </p:cNvPr>
          <p:cNvSpPr>
            <a:spLocks noGrp="1"/>
          </p:cNvSpPr>
          <p:nvPr/>
        </p:nvSpPr>
        <p:spPr>
          <a:xfrm>
            <a:off x="8572500" y="2514600"/>
            <a:ext cx="2647950" cy="495300"/>
          </a:xfrm>
          <a:prstGeom prst="rect">
            <a:avLst/>
          </a:prstGeom>
          <a:noFill/>
          <a:ln w="0">
            <a:noFill/>
            <a:prstDash val="solid"/>
          </a:ln>
        </p:spPr>
        <p:txBody>
          <a:bodyPr wrap="square" lIns="0" tIns="0" rIns="0" bIns="0" anchor="ctr">
            <a:noAutofit/>
          </a:bodyPr>
          <a:lstStyle/>
          <a:p>
            <a:pPr algn="l">
              <a:lnSpc>
                <a:spcPct val="103000"/>
              </a:lnSpc>
              <a:buNone/>
              <a:defRPr sz="1420" b="0">
                <a:solidFill>
                  <a:srgbClr val="385365"/>
                </a:solidFill>
                <a:latin typeface="Arial"/>
                <a:ea typeface="Arial"/>
                <a:cs typeface="Arial"/>
              </a:defRPr>
            </a:pPr>
            <a:r>
              <a:rPr sz="1420" b="0">
                <a:solidFill>
                  <a:srgbClr val="385365"/>
                </a:solidFill>
                <a:latin typeface="Arial"/>
                <a:ea typeface="Arial"/>
                <a:cs typeface="Arial"/>
              </a:rPr>
              <a:t>Target payload · writes · node / I/O · program path</a:t>
            </a:r>
          </a:p>
        </p:txBody>
      </p:sp>
      <p:sp>
        <p:nvSpPr>
          <p:cNvPr id="29" name="v16-s11-row-1">
            <a:extLst>
              <a:ext uri="{FF2B5EF4-FFF2-40B4-BE49-F238E27FC236}">
                <a16:creationId xmlns:a16="http://schemas.microsoft.com/office/drawing/2014/main" id="{E0177142-33B1-4B4A-9ABF-F3C137EDC157}"/>
              </a:ext>
            </a:extLst>
          </p:cNvPr>
          <p:cNvSpPr>
            <a:spLocks noGrp="1"/>
          </p:cNvSpPr>
          <p:nvPr/>
        </p:nvSpPr>
        <p:spPr>
          <a:xfrm>
            <a:off x="514350" y="3219450"/>
            <a:ext cx="10820400" cy="685800"/>
          </a:xfrm>
          <a:prstGeom prst="roundRect">
            <a:avLst>
              <a:gd name="adj" fmla="val 6944"/>
            </a:avLst>
          </a:prstGeom>
          <a:solidFill>
            <a:srgbClr val="ECF2F4"/>
          </a:solidFill>
          <a:ln w="6668">
            <a:solidFill>
              <a:srgbClr val="C9D6DA"/>
            </a:solidFill>
            <a:prstDash val="solid"/>
          </a:ln>
        </p:spPr>
        <p:txBody>
          <a:bodyPr/>
          <a:lstStyle/>
          <a:p>
            <a:endParaRPr/>
          </a:p>
        </p:txBody>
      </p:sp>
      <p:sp>
        <p:nvSpPr>
          <p:cNvPr id="30" name="v16-s11-c-1-0">
            <a:extLst>
              <a:ext uri="{FF2B5EF4-FFF2-40B4-BE49-F238E27FC236}">
                <a16:creationId xmlns:a16="http://schemas.microsoft.com/office/drawing/2014/main" id="{AEEC63D9-7874-4026-BF57-6AD76233B788}"/>
              </a:ext>
            </a:extLst>
          </p:cNvPr>
          <p:cNvSpPr>
            <a:spLocks noGrp="1"/>
          </p:cNvSpPr>
          <p:nvPr/>
        </p:nvSpPr>
        <p:spPr>
          <a:xfrm>
            <a:off x="628650" y="3381375"/>
            <a:ext cx="1352550" cy="495300"/>
          </a:xfrm>
          <a:prstGeom prst="rect">
            <a:avLst/>
          </a:prstGeom>
          <a:noFill/>
          <a:ln w="0">
            <a:noFill/>
            <a:prstDash val="solid"/>
          </a:ln>
        </p:spPr>
        <p:txBody>
          <a:bodyPr wrap="square" lIns="0" tIns="0" rIns="0" bIns="0" anchor="ctr">
            <a:noAutofit/>
          </a:bodyPr>
          <a:lstStyle/>
          <a:p>
            <a:pPr algn="l">
              <a:lnSpc>
                <a:spcPct val="103000"/>
              </a:lnSpc>
              <a:buNone/>
              <a:defRPr sz="1520" b="1">
                <a:solidFill>
                  <a:srgbClr val="0A2434"/>
                </a:solidFill>
                <a:latin typeface="Arial"/>
                <a:ea typeface="Arial"/>
                <a:cs typeface="Arial"/>
              </a:defRPr>
            </a:pPr>
            <a:r>
              <a:rPr sz="1520" b="1">
                <a:solidFill>
                  <a:srgbClr val="0A2434"/>
                </a:solidFill>
                <a:latin typeface="Arial"/>
                <a:ea typeface="Arial"/>
                <a:cs typeface="Arial"/>
              </a:rPr>
              <a:t>SPD Hub</a:t>
            </a:r>
          </a:p>
        </p:txBody>
      </p:sp>
      <p:sp>
        <p:nvSpPr>
          <p:cNvPr id="31" name="v16-s11-c-1-1">
            <a:extLst>
              <a:ext uri="{FF2B5EF4-FFF2-40B4-BE49-F238E27FC236}">
                <a16:creationId xmlns:a16="http://schemas.microsoft.com/office/drawing/2014/main" id="{ECE03534-B2A6-4D9A-8447-3C4E01530447}"/>
              </a:ext>
            </a:extLst>
          </p:cNvPr>
          <p:cNvSpPr>
            <a:spLocks noGrp="1"/>
          </p:cNvSpPr>
          <p:nvPr/>
        </p:nvSpPr>
        <p:spPr>
          <a:xfrm>
            <a:off x="2209800" y="3314700"/>
            <a:ext cx="2933700" cy="495300"/>
          </a:xfrm>
          <a:prstGeom prst="rect">
            <a:avLst/>
          </a:prstGeom>
          <a:noFill/>
          <a:ln w="0">
            <a:noFill/>
            <a:prstDash val="solid"/>
          </a:ln>
        </p:spPr>
        <p:txBody>
          <a:bodyPr wrap="square" lIns="0" tIns="0" rIns="0" bIns="0" anchor="ctr">
            <a:noAutofit/>
          </a:bodyPr>
          <a:lstStyle/>
          <a:p>
            <a:pPr algn="l">
              <a:lnSpc>
                <a:spcPct val="103000"/>
              </a:lnSpc>
              <a:buNone/>
              <a:defRPr sz="1420" b="1">
                <a:solidFill>
                  <a:srgbClr val="385365"/>
                </a:solidFill>
                <a:latin typeface="Arial"/>
                <a:ea typeface="Arial"/>
                <a:cs typeface="Arial"/>
              </a:defRPr>
            </a:pPr>
            <a:r>
              <a:rPr sz="1420" b="1">
                <a:solidFill>
                  <a:srgbClr val="385365"/>
                </a:solidFill>
                <a:latin typeface="Arial"/>
                <a:ea typeface="Arial"/>
                <a:cs typeface="Arial"/>
              </a:rPr>
              <a:t>Renesas SPD5118 / Montage M88SPD5118</a:t>
            </a:r>
          </a:p>
        </p:txBody>
      </p:sp>
      <p:sp>
        <p:nvSpPr>
          <p:cNvPr id="32" name="v16-s11-c-1-2">
            <a:extLst>
              <a:ext uri="{FF2B5EF4-FFF2-40B4-BE49-F238E27FC236}">
                <a16:creationId xmlns:a16="http://schemas.microsoft.com/office/drawing/2014/main" id="{DD28B672-DBF0-48A9-A5CF-02D8AD756A71}"/>
              </a:ext>
            </a:extLst>
          </p:cNvPr>
          <p:cNvSpPr>
            <a:spLocks noGrp="1"/>
          </p:cNvSpPr>
          <p:nvPr/>
        </p:nvSpPr>
        <p:spPr>
          <a:xfrm>
            <a:off x="5372100" y="3314700"/>
            <a:ext cx="2971800" cy="495300"/>
          </a:xfrm>
          <a:prstGeom prst="rect">
            <a:avLst/>
          </a:prstGeom>
          <a:noFill/>
          <a:ln w="0">
            <a:noFill/>
            <a:prstDash val="solid"/>
          </a:ln>
        </p:spPr>
        <p:txBody>
          <a:bodyPr wrap="square" lIns="0" tIns="0" rIns="0" bIns="0" anchor="ctr">
            <a:noAutofit/>
          </a:bodyPr>
          <a:lstStyle/>
          <a:p>
            <a:pPr algn="l">
              <a:lnSpc>
                <a:spcPct val="103000"/>
              </a:lnSpc>
              <a:buNone/>
              <a:defRPr sz="1420" b="0">
                <a:solidFill>
                  <a:srgbClr val="385365"/>
                </a:solidFill>
                <a:latin typeface="Arial"/>
                <a:ea typeface="Arial"/>
                <a:cs typeface="Arial"/>
              </a:defRPr>
            </a:pPr>
            <a:r>
              <a:rPr sz="1420" b="0">
                <a:solidFill>
                  <a:srgbClr val="385365"/>
                </a:solidFill>
                <a:latin typeface="Arial"/>
                <a:ea typeface="Arial"/>
                <a:cs typeface="Arial"/>
              </a:rPr>
              <a:t>1024-byte / 8-Kbit protected EEPROM blocks</a:t>
            </a:r>
          </a:p>
        </p:txBody>
      </p:sp>
      <p:sp>
        <p:nvSpPr>
          <p:cNvPr id="33" name="v16-s11-c-1-3">
            <a:extLst>
              <a:ext uri="{FF2B5EF4-FFF2-40B4-BE49-F238E27FC236}">
                <a16:creationId xmlns:a16="http://schemas.microsoft.com/office/drawing/2014/main" id="{72346C82-60FE-464B-B4C3-0662353DD3BC}"/>
              </a:ext>
            </a:extLst>
          </p:cNvPr>
          <p:cNvSpPr>
            <a:spLocks noGrp="1"/>
          </p:cNvSpPr>
          <p:nvPr/>
        </p:nvSpPr>
        <p:spPr>
          <a:xfrm>
            <a:off x="8572500" y="3314700"/>
            <a:ext cx="2647950" cy="495300"/>
          </a:xfrm>
          <a:prstGeom prst="rect">
            <a:avLst/>
          </a:prstGeom>
          <a:noFill/>
          <a:ln w="0">
            <a:noFill/>
            <a:prstDash val="solid"/>
          </a:ln>
        </p:spPr>
        <p:txBody>
          <a:bodyPr wrap="square" lIns="0" tIns="0" rIns="0" bIns="0" anchor="ctr">
            <a:noAutofit/>
          </a:bodyPr>
          <a:lstStyle/>
          <a:p>
            <a:pPr algn="l">
              <a:lnSpc>
                <a:spcPct val="103000"/>
              </a:lnSpc>
              <a:buNone/>
              <a:defRPr sz="1420" b="0">
                <a:solidFill>
                  <a:srgbClr val="385365"/>
                </a:solidFill>
                <a:latin typeface="Arial"/>
                <a:ea typeface="Arial"/>
                <a:cs typeface="Arial"/>
              </a:defRPr>
            </a:pPr>
            <a:r>
              <a:rPr sz="1420" b="0">
                <a:solidFill>
                  <a:srgbClr val="385365"/>
                </a:solidFill>
                <a:latin typeface="Arial"/>
                <a:ea typeface="Arial"/>
                <a:cs typeface="Arial"/>
              </a:rPr>
              <a:t>Named module · owner · endurance · recovery</a:t>
            </a:r>
          </a:p>
        </p:txBody>
      </p:sp>
      <p:sp>
        <p:nvSpPr>
          <p:cNvPr id="34" name="v16-s11-row-2">
            <a:extLst>
              <a:ext uri="{FF2B5EF4-FFF2-40B4-BE49-F238E27FC236}">
                <a16:creationId xmlns:a16="http://schemas.microsoft.com/office/drawing/2014/main" id="{2A387D63-5798-4EB0-A8C7-2A53518FA0A3}"/>
              </a:ext>
            </a:extLst>
          </p:cNvPr>
          <p:cNvSpPr>
            <a:spLocks noGrp="1"/>
          </p:cNvSpPr>
          <p:nvPr/>
        </p:nvSpPr>
        <p:spPr>
          <a:xfrm>
            <a:off x="514350" y="4019550"/>
            <a:ext cx="10820400" cy="685800"/>
          </a:xfrm>
          <a:prstGeom prst="roundRect">
            <a:avLst>
              <a:gd name="adj" fmla="val 6944"/>
            </a:avLst>
          </a:prstGeom>
          <a:solidFill>
            <a:srgbClr val="FFFFFF"/>
          </a:solidFill>
          <a:ln w="6668">
            <a:solidFill>
              <a:srgbClr val="C9D6DA"/>
            </a:solidFill>
            <a:prstDash val="solid"/>
          </a:ln>
        </p:spPr>
        <p:txBody>
          <a:bodyPr/>
          <a:lstStyle/>
          <a:p>
            <a:endParaRPr/>
          </a:p>
        </p:txBody>
      </p:sp>
      <p:sp>
        <p:nvSpPr>
          <p:cNvPr id="35" name="v16-s11-c-2-0">
            <a:extLst>
              <a:ext uri="{FF2B5EF4-FFF2-40B4-BE49-F238E27FC236}">
                <a16:creationId xmlns:a16="http://schemas.microsoft.com/office/drawing/2014/main" id="{23B72E81-D67D-49EF-9A9E-1ECCAF1F9912}"/>
              </a:ext>
            </a:extLst>
          </p:cNvPr>
          <p:cNvSpPr>
            <a:spLocks noGrp="1"/>
          </p:cNvSpPr>
          <p:nvPr/>
        </p:nvSpPr>
        <p:spPr>
          <a:xfrm>
            <a:off x="628650" y="4181475"/>
            <a:ext cx="1352550" cy="495300"/>
          </a:xfrm>
          <a:prstGeom prst="rect">
            <a:avLst/>
          </a:prstGeom>
          <a:noFill/>
          <a:ln w="0">
            <a:noFill/>
            <a:prstDash val="solid"/>
          </a:ln>
        </p:spPr>
        <p:txBody>
          <a:bodyPr wrap="square" lIns="0" tIns="0" rIns="0" bIns="0" anchor="ctr">
            <a:noAutofit/>
          </a:bodyPr>
          <a:lstStyle/>
          <a:p>
            <a:pPr algn="l">
              <a:lnSpc>
                <a:spcPct val="103000"/>
              </a:lnSpc>
              <a:buNone/>
              <a:defRPr sz="1520" b="1">
                <a:solidFill>
                  <a:srgbClr val="0A2434"/>
                </a:solidFill>
                <a:latin typeface="Arial"/>
                <a:ea typeface="Arial"/>
                <a:cs typeface="Arial"/>
              </a:defRPr>
            </a:pPr>
            <a:r>
              <a:rPr sz="1520" b="1">
                <a:solidFill>
                  <a:srgbClr val="0A2434"/>
                </a:solidFill>
                <a:latin typeface="Arial"/>
                <a:ea typeface="Arial"/>
                <a:cs typeface="Arial"/>
              </a:rPr>
              <a:t>AI power</a:t>
            </a:r>
          </a:p>
        </p:txBody>
      </p:sp>
      <p:sp>
        <p:nvSpPr>
          <p:cNvPr id="36" name="v16-s11-c-2-1">
            <a:extLst>
              <a:ext uri="{FF2B5EF4-FFF2-40B4-BE49-F238E27FC236}">
                <a16:creationId xmlns:a16="http://schemas.microsoft.com/office/drawing/2014/main" id="{4EBA08E8-ED80-4470-9037-F4300E51ED45}"/>
              </a:ext>
            </a:extLst>
          </p:cNvPr>
          <p:cNvSpPr>
            <a:spLocks noGrp="1"/>
          </p:cNvSpPr>
          <p:nvPr/>
        </p:nvSpPr>
        <p:spPr>
          <a:xfrm>
            <a:off x="2209800" y="4114800"/>
            <a:ext cx="2933700" cy="495300"/>
          </a:xfrm>
          <a:prstGeom prst="rect">
            <a:avLst/>
          </a:prstGeom>
          <a:noFill/>
          <a:ln w="0">
            <a:noFill/>
            <a:prstDash val="solid"/>
          </a:ln>
        </p:spPr>
        <p:txBody>
          <a:bodyPr wrap="square" lIns="0" tIns="0" rIns="0" bIns="0" anchor="ctr">
            <a:noAutofit/>
          </a:bodyPr>
          <a:lstStyle/>
          <a:p>
            <a:pPr algn="l">
              <a:lnSpc>
                <a:spcPct val="103000"/>
              </a:lnSpc>
              <a:buNone/>
              <a:defRPr sz="1420" b="1">
                <a:solidFill>
                  <a:srgbClr val="385365"/>
                </a:solidFill>
                <a:latin typeface="Arial"/>
                <a:ea typeface="Arial"/>
                <a:cs typeface="Arial"/>
              </a:defRPr>
            </a:pPr>
            <a:r>
              <a:rPr sz="1500" b="1">
                <a:solidFill>
                  <a:srgbClr val="0A2434"/>
                </a:solidFill>
                <a:latin typeface="Arial"/>
              </a:rPr>
              <a:t>Infineon XDPE1C284A / TSMC 22ULL-N4e</a:t>
            </a:r>
          </a:p>
        </p:txBody>
      </p:sp>
      <p:sp>
        <p:nvSpPr>
          <p:cNvPr id="37" name="v16-s11-c-2-2">
            <a:extLst>
              <a:ext uri="{FF2B5EF4-FFF2-40B4-BE49-F238E27FC236}">
                <a16:creationId xmlns:a16="http://schemas.microsoft.com/office/drawing/2014/main" id="{60CEB816-3F48-4981-A854-9D5755BA2663}"/>
              </a:ext>
            </a:extLst>
          </p:cNvPr>
          <p:cNvSpPr>
            <a:spLocks noGrp="1"/>
          </p:cNvSpPr>
          <p:nvPr/>
        </p:nvSpPr>
        <p:spPr>
          <a:xfrm>
            <a:off x="5372100" y="4114800"/>
            <a:ext cx="2971800" cy="495300"/>
          </a:xfrm>
          <a:prstGeom prst="rect">
            <a:avLst/>
          </a:prstGeom>
          <a:noFill/>
          <a:ln w="0">
            <a:noFill/>
            <a:prstDash val="solid"/>
          </a:ln>
        </p:spPr>
        <p:txBody>
          <a:bodyPr wrap="square" lIns="0" tIns="0" rIns="0" bIns="0" anchor="ctr">
            <a:noAutofit/>
          </a:bodyPr>
          <a:lstStyle/>
          <a:p>
            <a:pPr algn="l">
              <a:lnSpc>
                <a:spcPct val="103000"/>
              </a:lnSpc>
              <a:buNone/>
              <a:defRPr sz="1420" b="0">
                <a:solidFill>
                  <a:srgbClr val="385365"/>
                </a:solidFill>
                <a:latin typeface="Arial"/>
                <a:ea typeface="Arial"/>
                <a:cs typeface="Arial"/>
              </a:defRPr>
            </a:pPr>
            <a:r>
              <a:rPr sz="1350" b="0">
                <a:solidFill>
                  <a:srgbClr val="385365"/>
                </a:solidFill>
                <a:latin typeface="Arial"/>
              </a:rPr>
              <a:t>Internal NVM in controller + pure-logic OTP Code Core</a:t>
            </a:r>
          </a:p>
        </p:txBody>
      </p:sp>
      <p:sp>
        <p:nvSpPr>
          <p:cNvPr id="38" name="v16-s11-c-2-3">
            <a:extLst>
              <a:ext uri="{FF2B5EF4-FFF2-40B4-BE49-F238E27FC236}">
                <a16:creationId xmlns:a16="http://schemas.microsoft.com/office/drawing/2014/main" id="{A06AB7E3-AFAA-47E2-B41E-63A7EF796B59}"/>
              </a:ext>
            </a:extLst>
          </p:cNvPr>
          <p:cNvSpPr>
            <a:spLocks noGrp="1"/>
          </p:cNvSpPr>
          <p:nvPr/>
        </p:nvSpPr>
        <p:spPr>
          <a:xfrm>
            <a:off x="8572500" y="4114800"/>
            <a:ext cx="2647950" cy="495300"/>
          </a:xfrm>
          <a:prstGeom prst="rect">
            <a:avLst/>
          </a:prstGeom>
          <a:noFill/>
          <a:ln w="0">
            <a:noFill/>
            <a:prstDash val="solid"/>
          </a:ln>
        </p:spPr>
        <p:txBody>
          <a:bodyPr wrap="square" lIns="0" tIns="0" rIns="0" bIns="0" anchor="ctr">
            <a:noAutofit/>
          </a:bodyPr>
          <a:lstStyle/>
          <a:p>
            <a:pPr algn="l">
              <a:lnSpc>
                <a:spcPct val="103000"/>
              </a:lnSpc>
              <a:buNone/>
              <a:defRPr sz="1420" b="0">
                <a:solidFill>
                  <a:srgbClr val="385365"/>
                </a:solidFill>
                <a:latin typeface="Arial"/>
                <a:ea typeface="Arial"/>
                <a:cs typeface="Arial"/>
              </a:defRPr>
            </a:pPr>
            <a:r>
              <a:rPr sz="1350" b="0">
                <a:solidFill>
                  <a:srgbClr val="385365"/>
                </a:solidFill>
                <a:latin typeface="Arial"/>
              </a:rPr>
              <a:t>0.5V VDD · indirection patch tables · Synopsys fit</a:t>
            </a:r>
          </a:p>
        </p:txBody>
      </p:sp>
      <p:sp>
        <p:nvSpPr>
          <p:cNvPr id="39" name="v16-s11-row-3">
            <a:extLst>
              <a:ext uri="{FF2B5EF4-FFF2-40B4-BE49-F238E27FC236}">
                <a16:creationId xmlns:a16="http://schemas.microsoft.com/office/drawing/2014/main" id="{13664C95-5C76-4FF5-8E27-E77F6DBD250C}"/>
              </a:ext>
            </a:extLst>
          </p:cNvPr>
          <p:cNvSpPr>
            <a:spLocks noGrp="1"/>
          </p:cNvSpPr>
          <p:nvPr/>
        </p:nvSpPr>
        <p:spPr>
          <a:xfrm>
            <a:off x="514350" y="4819650"/>
            <a:ext cx="10820400" cy="685800"/>
          </a:xfrm>
          <a:prstGeom prst="roundRect">
            <a:avLst>
              <a:gd name="adj" fmla="val 6944"/>
            </a:avLst>
          </a:prstGeom>
          <a:solidFill>
            <a:srgbClr val="ECF2F4"/>
          </a:solidFill>
          <a:ln w="6668">
            <a:solidFill>
              <a:srgbClr val="C9D6DA"/>
            </a:solidFill>
            <a:prstDash val="solid"/>
          </a:ln>
        </p:spPr>
        <p:txBody>
          <a:bodyPr/>
          <a:lstStyle/>
          <a:p>
            <a:endParaRPr/>
          </a:p>
        </p:txBody>
      </p:sp>
      <p:sp>
        <p:nvSpPr>
          <p:cNvPr id="40" name="v16-s11-c-3-0">
            <a:extLst>
              <a:ext uri="{FF2B5EF4-FFF2-40B4-BE49-F238E27FC236}">
                <a16:creationId xmlns:a16="http://schemas.microsoft.com/office/drawing/2014/main" id="{1127B5A2-16E0-4366-98E9-AE22762C9CF7}"/>
              </a:ext>
            </a:extLst>
          </p:cNvPr>
          <p:cNvSpPr>
            <a:spLocks noGrp="1"/>
          </p:cNvSpPr>
          <p:nvPr/>
        </p:nvSpPr>
        <p:spPr>
          <a:xfrm>
            <a:off x="628650" y="4981575"/>
            <a:ext cx="1352550" cy="495300"/>
          </a:xfrm>
          <a:prstGeom prst="rect">
            <a:avLst/>
          </a:prstGeom>
          <a:noFill/>
          <a:ln w="0">
            <a:noFill/>
            <a:prstDash val="solid"/>
          </a:ln>
        </p:spPr>
        <p:txBody>
          <a:bodyPr wrap="square" lIns="0" tIns="0" rIns="0" bIns="0" anchor="ctr">
            <a:noAutofit/>
          </a:bodyPr>
          <a:lstStyle/>
          <a:p>
            <a:pPr algn="l">
              <a:lnSpc>
                <a:spcPct val="103000"/>
              </a:lnSpc>
              <a:buNone/>
              <a:defRPr sz="1520" b="1">
                <a:solidFill>
                  <a:srgbClr val="0A2434"/>
                </a:solidFill>
                <a:latin typeface="Arial"/>
                <a:ea typeface="Arial"/>
                <a:cs typeface="Arial"/>
              </a:defRPr>
            </a:pPr>
            <a:r>
              <a:rPr sz="1520" b="1">
                <a:solidFill>
                  <a:srgbClr val="0A2434"/>
                </a:solidFill>
                <a:latin typeface="Arial"/>
                <a:ea typeface="Arial"/>
                <a:cs typeface="Arial"/>
              </a:rPr>
              <a:t>AI power</a:t>
            </a:r>
          </a:p>
        </p:txBody>
      </p:sp>
      <p:sp>
        <p:nvSpPr>
          <p:cNvPr id="41" name="v16-s11-c-3-1">
            <a:extLst>
              <a:ext uri="{FF2B5EF4-FFF2-40B4-BE49-F238E27FC236}">
                <a16:creationId xmlns:a16="http://schemas.microsoft.com/office/drawing/2014/main" id="{2A64EC09-5153-42B8-A0ED-B4D799498D21}"/>
              </a:ext>
            </a:extLst>
          </p:cNvPr>
          <p:cNvSpPr>
            <a:spLocks noGrp="1"/>
          </p:cNvSpPr>
          <p:nvPr/>
        </p:nvSpPr>
        <p:spPr>
          <a:xfrm>
            <a:off x="2209800" y="4914900"/>
            <a:ext cx="2933700" cy="495300"/>
          </a:xfrm>
          <a:prstGeom prst="rect">
            <a:avLst/>
          </a:prstGeom>
          <a:noFill/>
          <a:ln w="0">
            <a:noFill/>
            <a:prstDash val="solid"/>
          </a:ln>
        </p:spPr>
        <p:txBody>
          <a:bodyPr wrap="square" lIns="0" tIns="0" rIns="0" bIns="0" anchor="ctr">
            <a:noAutofit/>
          </a:bodyPr>
          <a:lstStyle/>
          <a:p>
            <a:pPr algn="l">
              <a:lnSpc>
                <a:spcPct val="103000"/>
              </a:lnSpc>
              <a:buNone/>
              <a:defRPr sz="1420" b="1">
                <a:solidFill>
                  <a:srgbClr val="385365"/>
                </a:solidFill>
                <a:latin typeface="Arial"/>
                <a:ea typeface="Arial"/>
                <a:cs typeface="Arial"/>
              </a:defRPr>
            </a:pPr>
            <a:r>
              <a:rPr sz="1500" b="1">
                <a:solidFill>
                  <a:srgbClr val="0A2434"/>
                </a:solidFill>
                <a:latin typeface="Arial"/>
              </a:rPr>
              <a:t>UCIe 1.3 / OCP SPDM / NIST SP 800-208</a:t>
            </a:r>
          </a:p>
        </p:txBody>
      </p:sp>
      <p:sp>
        <p:nvSpPr>
          <p:cNvPr id="42" name="v16-s11-c-3-2">
            <a:extLst>
              <a:ext uri="{FF2B5EF4-FFF2-40B4-BE49-F238E27FC236}">
                <a16:creationId xmlns:a16="http://schemas.microsoft.com/office/drawing/2014/main" id="{88CB22C6-18F5-4B11-81C7-028638C78A0B}"/>
              </a:ext>
            </a:extLst>
          </p:cNvPr>
          <p:cNvSpPr>
            <a:spLocks noGrp="1"/>
          </p:cNvSpPr>
          <p:nvPr/>
        </p:nvSpPr>
        <p:spPr>
          <a:xfrm>
            <a:off x="5372100" y="4914900"/>
            <a:ext cx="2971800" cy="495300"/>
          </a:xfrm>
          <a:prstGeom prst="rect">
            <a:avLst/>
          </a:prstGeom>
          <a:noFill/>
          <a:ln w="0">
            <a:noFill/>
            <a:prstDash val="solid"/>
          </a:ln>
        </p:spPr>
        <p:txBody>
          <a:bodyPr wrap="square" lIns="0" tIns="0" rIns="0" bIns="0" anchor="ctr">
            <a:noAutofit/>
          </a:bodyPr>
          <a:lstStyle/>
          <a:p>
            <a:pPr algn="l">
              <a:lnSpc>
                <a:spcPct val="103000"/>
              </a:lnSpc>
              <a:buNone/>
              <a:defRPr sz="1420" b="0">
                <a:solidFill>
                  <a:srgbClr val="385365"/>
                </a:solidFill>
                <a:latin typeface="Arial"/>
                <a:ea typeface="Arial"/>
                <a:cs typeface="Arial"/>
              </a:defRPr>
            </a:pPr>
            <a:r>
              <a:rPr sz="1350" b="0">
                <a:solidFill>
                  <a:srgbClr val="385365"/>
                </a:solidFill>
                <a:latin typeface="Arial"/>
              </a:rPr>
              <a:t>Die-to-Die hardware RoT + 32-byte LMS root hash</a:t>
            </a:r>
          </a:p>
        </p:txBody>
      </p:sp>
      <p:sp>
        <p:nvSpPr>
          <p:cNvPr id="43" name="v16-s11-c-3-3">
            <a:extLst>
              <a:ext uri="{FF2B5EF4-FFF2-40B4-BE49-F238E27FC236}">
                <a16:creationId xmlns:a16="http://schemas.microsoft.com/office/drawing/2014/main" id="{3BF9EE6D-C7E8-4DED-8F02-0C6F9DB4EFCA}"/>
              </a:ext>
            </a:extLst>
          </p:cNvPr>
          <p:cNvSpPr>
            <a:spLocks noGrp="1"/>
          </p:cNvSpPr>
          <p:nvPr/>
        </p:nvSpPr>
        <p:spPr>
          <a:xfrm>
            <a:off x="8572500" y="4914900"/>
            <a:ext cx="2647950" cy="495300"/>
          </a:xfrm>
          <a:prstGeom prst="rect">
            <a:avLst/>
          </a:prstGeom>
          <a:noFill/>
          <a:ln w="0">
            <a:noFill/>
            <a:prstDash val="solid"/>
          </a:ln>
        </p:spPr>
        <p:txBody>
          <a:bodyPr wrap="square" lIns="0" tIns="0" rIns="0" bIns="0" anchor="ctr">
            <a:noAutofit/>
          </a:bodyPr>
          <a:lstStyle/>
          <a:p>
            <a:pPr algn="l">
              <a:lnSpc>
                <a:spcPct val="103000"/>
              </a:lnSpc>
              <a:buNone/>
              <a:defRPr sz="1420" b="0">
                <a:solidFill>
                  <a:srgbClr val="385365"/>
                </a:solidFill>
                <a:latin typeface="Arial"/>
                <a:ea typeface="Arial"/>
                <a:cs typeface="Arial"/>
              </a:defRPr>
            </a:pPr>
            <a:r>
              <a:rPr sz="1350" b="0">
                <a:solidFill>
                  <a:srgbClr val="385365"/>
                </a:solidFill>
                <a:latin typeface="Arial"/>
              </a:rPr>
              <a:t>Pre-bond KGD test key · OTS anti-rollback counter</a:t>
            </a:r>
          </a:p>
        </p:txBody>
      </p:sp>
      <p:sp>
        <p:nvSpPr>
          <p:cNvPr id="44" name="v16-s11-ceiling">
            <a:extLst>
              <a:ext uri="{FF2B5EF4-FFF2-40B4-BE49-F238E27FC236}">
                <a16:creationId xmlns:a16="http://schemas.microsoft.com/office/drawing/2014/main" id="{EB767CA5-D2DB-4128-8567-F584DF620A09}"/>
              </a:ext>
            </a:extLst>
          </p:cNvPr>
          <p:cNvSpPr>
            <a:spLocks noGrp="1"/>
          </p:cNvSpPr>
          <p:nvPr/>
        </p:nvSpPr>
        <p:spPr>
          <a:xfrm>
            <a:off x="514350" y="5810250"/>
            <a:ext cx="10820400" cy="323850"/>
          </a:xfrm>
          <a:prstGeom prst="roundRect">
            <a:avLst>
              <a:gd name="adj" fmla="val 23529"/>
            </a:avLst>
          </a:prstGeom>
          <a:solidFill>
            <a:srgbClr val="061B29"/>
          </a:solidFill>
          <a:ln w="0">
            <a:noFill/>
            <a:prstDash val="solid"/>
          </a:ln>
        </p:spPr>
        <p:txBody>
          <a:bodyPr/>
          <a:lstStyle/>
          <a:p>
            <a:endParaRPr/>
          </a:p>
        </p:txBody>
      </p:sp>
      <p:sp>
        <p:nvSpPr>
          <p:cNvPr id="45" name="v16-s11-ceiling-text">
            <a:extLst>
              <a:ext uri="{FF2B5EF4-FFF2-40B4-BE49-F238E27FC236}">
                <a16:creationId xmlns:a16="http://schemas.microsoft.com/office/drawing/2014/main" id="{654714D4-B1E7-4B2C-9B02-0B351C769836}"/>
              </a:ext>
            </a:extLst>
          </p:cNvPr>
          <p:cNvSpPr>
            <a:spLocks noGrp="1"/>
          </p:cNvSpPr>
          <p:nvPr/>
        </p:nvSpPr>
        <p:spPr>
          <a:xfrm>
            <a:off x="685800" y="5905500"/>
            <a:ext cx="10477500" cy="152400"/>
          </a:xfrm>
          <a:prstGeom prst="rect">
            <a:avLst/>
          </a:prstGeom>
          <a:noFill/>
          <a:ln w="0">
            <a:noFill/>
            <a:prstDash val="solid"/>
          </a:ln>
        </p:spPr>
        <p:txBody>
          <a:bodyPr wrap="square" lIns="0" tIns="0" rIns="0" bIns="0" anchor="ctr">
            <a:noAutofit/>
          </a:bodyPr>
          <a:lstStyle/>
          <a:p>
            <a:pPr algn="l">
              <a:lnSpc>
                <a:spcPct val="100000"/>
              </a:lnSpc>
              <a:buNone/>
              <a:defRPr sz="1380" b="1">
                <a:solidFill>
                  <a:srgbClr val="FFFFFF"/>
                </a:solidFill>
                <a:latin typeface="Arial"/>
                <a:ea typeface="Arial"/>
                <a:cs typeface="Arial"/>
              </a:defRPr>
            </a:pPr>
            <a:r>
              <a:rPr sz="1380" b="1">
                <a:solidFill>
                  <a:srgbClr val="FFFFFF"/>
                </a:solidFill>
                <a:latin typeface="Arial"/>
                <a:ea typeface="Arial"/>
                <a:cs typeface="Arial"/>
              </a:rPr>
              <a:t>Named product evidence establishes an application socket—not Synopsys adoption</a:t>
            </a:r>
          </a:p>
        </p:txBody>
      </p:sp>
    </p:spTree>
    <p:extLst>
      <p:ext uri="{BB962C8B-B14F-4D97-AF65-F5344CB8AC3E}">
        <p14:creationId xmlns:p14="http://schemas.microsoft.com/office/powerpoint/2010/main" val="798295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061B29"/>
        </a:solidFill>
        <a:effectLst/>
      </p:bgPr>
    </p:bg>
    <p:spTree>
      <p:nvGrpSpPr>
        <p:cNvPr id="1" name=""/>
        <p:cNvGrpSpPr/>
        <p:nvPr/>
      </p:nvGrpSpPr>
      <p:grpSpPr>
        <a:xfrm>
          <a:off x="0" y="0"/>
          <a:ext cx="0" cy="0"/>
          <a:chOff x="0" y="0"/>
          <a:chExt cx="0" cy="0"/>
        </a:xfrm>
      </p:grpSpPr>
      <p:sp>
        <p:nvSpPr>
          <p:cNvPr id="42" name="v16-bg-12">
            <a:extLst>
              <a:ext uri="{FF2B5EF4-FFF2-40B4-BE49-F238E27FC236}">
                <a16:creationId xmlns:a16="http://schemas.microsoft.com/office/drawing/2014/main" id="{672F3374-26B2-40FB-9605-FFC2E44CF1AF}"/>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12">
            <a:extLst>
              <a:ext uri="{FF2B5EF4-FFF2-40B4-BE49-F238E27FC236}">
                <a16:creationId xmlns:a16="http://schemas.microsoft.com/office/drawing/2014/main" id="{BA32EF2C-1521-48B9-A52A-C968AE7B0C21}"/>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12">
            <a:extLst>
              <a:ext uri="{FF2B5EF4-FFF2-40B4-BE49-F238E27FC236}">
                <a16:creationId xmlns:a16="http://schemas.microsoft.com/office/drawing/2014/main" id="{020D8467-093C-447C-83C9-0EC79FCDC593}"/>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APPENDIX C · TRUST / SERVICE LEDGER</a:t>
            </a:r>
          </a:p>
        </p:txBody>
      </p:sp>
      <p:sp>
        <p:nvSpPr>
          <p:cNvPr id="4" name="v16-title-12">
            <a:extLst>
              <a:ext uri="{FF2B5EF4-FFF2-40B4-BE49-F238E27FC236}">
                <a16:creationId xmlns:a16="http://schemas.microsoft.com/office/drawing/2014/main" id="{B1AE4223-3587-492B-934D-4D5408C5FD40}"/>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2700" b="1">
                <a:solidFill>
                  <a:srgbClr val="0A2434"/>
                </a:solidFill>
                <a:latin typeface="Arial"/>
                <a:ea typeface="Arial"/>
                <a:cs typeface="Arial"/>
              </a:defRPr>
            </a:pPr>
            <a:r>
              <a:rPr sz="2800" b="1">
                <a:solidFill>
                  <a:srgbClr val="0A2434"/>
                </a:solidFill>
                <a:latin typeface="Arial"/>
              </a:rPr>
              <a:t>Persistent Semantics Are Explicit</a:t>
            </a:r>
          </a:p>
          <a:p>
            <a:pPr>
              <a:spcBef>
                <a:spcPts val="0"/>
              </a:spcBef>
              <a:spcAft>
                <a:spcPts val="200"/>
              </a:spcAft>
            </a:pPr>
            <a:r>
              <a:rPr sz="2800" b="1">
                <a:solidFill>
                  <a:srgbClr val="0A2434"/>
                </a:solidFill>
                <a:latin typeface="Arial"/>
              </a:rPr>
              <a:t>Implementation Remains Bounded</a:t>
            </a:r>
          </a:p>
        </p:txBody>
      </p:sp>
      <p:sp>
        <p:nvSpPr>
          <p:cNvPr id="5" name="v16-subtitle-12">
            <a:extLst>
              <a:ext uri="{FF2B5EF4-FFF2-40B4-BE49-F238E27FC236}">
                <a16:creationId xmlns:a16="http://schemas.microsoft.com/office/drawing/2014/main" id="{078847E4-8F86-4E6E-A9E8-68CFE0805C5E}"/>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ea typeface="Arial"/>
                <a:cs typeface="Arial"/>
              </a:rPr>
              <a:t>Read every standard at the level it actually proves</a:t>
            </a:r>
          </a:p>
        </p:txBody>
      </p:sp>
      <p:sp>
        <p:nvSpPr>
          <p:cNvPr id="6" name="motif-line-0">
            <a:extLst>
              <a:ext uri="{FF2B5EF4-FFF2-40B4-BE49-F238E27FC236}">
                <a16:creationId xmlns:a16="http://schemas.microsoft.com/office/drawing/2014/main" id="{622D26F7-77FF-48B9-A38F-7E679E52DCF4}"/>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D3137A6B-31EA-4E12-A1FA-005939018AC3}"/>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4391BD81-4009-4659-B464-AF8E525B0E17}"/>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AF476087-A7C0-41CF-BAE9-A5749C4F546E}"/>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8006323F-534C-4D98-BBBF-FAC804E28085}"/>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688308A1-3D73-4019-A7E2-333B9A6F4709}"/>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676218A3-7BA8-4EA4-91A1-2D0C698AE4B8}"/>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3C43B557-D8DA-43BB-9682-BD8F078F772F}"/>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DF65FFE2-5BF9-4DEE-8166-E636CBDC2AFD}"/>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06C2C31A-E491-4FAF-8A91-5B80E427F8FC}"/>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12">
            <a:extLst>
              <a:ext uri="{FF2B5EF4-FFF2-40B4-BE49-F238E27FC236}">
                <a16:creationId xmlns:a16="http://schemas.microsoft.com/office/drawing/2014/main" id="{CA73A04E-E96B-4122-B3C9-4C439433E586}"/>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12">
            <a:extLst>
              <a:ext uri="{FF2B5EF4-FFF2-40B4-BE49-F238E27FC236}">
                <a16:creationId xmlns:a16="http://schemas.microsoft.com/office/drawing/2014/main" id="{A4EBC065-B2B0-4287-BB7B-AE81A3C4AE10}"/>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12">
            <a:extLst>
              <a:ext uri="{FF2B5EF4-FFF2-40B4-BE49-F238E27FC236}">
                <a16:creationId xmlns:a16="http://schemas.microsoft.com/office/drawing/2014/main" id="{5BCDEF00-D9A9-478F-97D4-EE836B16C162}"/>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15</a:t>
            </a:r>
          </a:p>
        </p:txBody>
      </p:sp>
      <p:sp>
        <p:nvSpPr>
          <p:cNvPr id="19" name="v16-s12-entry-0-shadow">
            <a:extLst>
              <a:ext uri="{FF2B5EF4-FFF2-40B4-BE49-F238E27FC236}">
                <a16:creationId xmlns:a16="http://schemas.microsoft.com/office/drawing/2014/main" id="{C9FACFDE-7123-4E64-A268-E4E01133E66B}"/>
              </a:ext>
            </a:extLst>
          </p:cNvPr>
          <p:cNvSpPr>
            <a:spLocks noGrp="1"/>
          </p:cNvSpPr>
          <p:nvPr/>
        </p:nvSpPr>
        <p:spPr>
          <a:xfrm>
            <a:off x="542925" y="2143125"/>
            <a:ext cx="10820400" cy="914400"/>
          </a:xfrm>
          <a:prstGeom prst="roundRect">
            <a:avLst>
              <a:gd name="adj" fmla="val 9375"/>
            </a:avLst>
          </a:prstGeom>
          <a:solidFill>
            <a:srgbClr val="ECF2F4"/>
          </a:solidFill>
          <a:ln w="0">
            <a:noFill/>
            <a:prstDash val="solid"/>
          </a:ln>
        </p:spPr>
        <p:txBody>
          <a:bodyPr/>
          <a:lstStyle/>
          <a:p>
            <a:endParaRPr/>
          </a:p>
        </p:txBody>
      </p:sp>
      <p:sp>
        <p:nvSpPr>
          <p:cNvPr id="20" name="v16-s12-entry-0">
            <a:extLst>
              <a:ext uri="{FF2B5EF4-FFF2-40B4-BE49-F238E27FC236}">
                <a16:creationId xmlns:a16="http://schemas.microsoft.com/office/drawing/2014/main" id="{FFB7435F-B8B0-4D31-A224-843B77AADA21}"/>
              </a:ext>
            </a:extLst>
          </p:cNvPr>
          <p:cNvSpPr>
            <a:spLocks noGrp="1"/>
          </p:cNvSpPr>
          <p:nvPr/>
        </p:nvSpPr>
        <p:spPr>
          <a:xfrm>
            <a:off x="514350" y="2095500"/>
            <a:ext cx="10820400" cy="914400"/>
          </a:xfrm>
          <a:prstGeom prst="roundRect">
            <a:avLst>
              <a:gd name="adj" fmla="val 9375"/>
            </a:avLst>
          </a:prstGeom>
          <a:solidFill>
            <a:srgbClr val="E4F4F4"/>
          </a:solidFill>
          <a:ln w="10478">
            <a:solidFill>
              <a:srgbClr val="C9D6DA"/>
            </a:solidFill>
            <a:prstDash val="solid"/>
          </a:ln>
        </p:spPr>
        <p:txBody>
          <a:bodyPr/>
          <a:lstStyle/>
          <a:p>
            <a:endParaRPr/>
          </a:p>
        </p:txBody>
      </p:sp>
      <p:sp>
        <p:nvSpPr>
          <p:cNvPr id="21" name="v16-s12-entry-0-accent">
            <a:extLst>
              <a:ext uri="{FF2B5EF4-FFF2-40B4-BE49-F238E27FC236}">
                <a16:creationId xmlns:a16="http://schemas.microsoft.com/office/drawing/2014/main" id="{0CAF143A-48BE-4BBD-8349-A68D1ED09A7B}"/>
              </a:ext>
            </a:extLst>
          </p:cNvPr>
          <p:cNvSpPr>
            <a:spLocks noGrp="1"/>
          </p:cNvSpPr>
          <p:nvPr/>
        </p:nvSpPr>
        <p:spPr>
          <a:xfrm>
            <a:off x="514350" y="2095500"/>
            <a:ext cx="66675" cy="914400"/>
          </a:xfrm>
          <a:prstGeom prst="roundRect">
            <a:avLst>
              <a:gd name="adj" fmla="val 42857"/>
            </a:avLst>
          </a:prstGeom>
          <a:solidFill>
            <a:srgbClr val="087A7A"/>
          </a:solidFill>
          <a:ln w="0">
            <a:noFill/>
            <a:prstDash val="solid"/>
          </a:ln>
        </p:spPr>
        <p:txBody>
          <a:bodyPr/>
          <a:lstStyle/>
          <a:p>
            <a:endParaRPr/>
          </a:p>
        </p:txBody>
      </p:sp>
      <p:sp>
        <p:nvSpPr>
          <p:cNvPr id="22" name="v16-s12-tag-0">
            <a:extLst>
              <a:ext uri="{FF2B5EF4-FFF2-40B4-BE49-F238E27FC236}">
                <a16:creationId xmlns:a16="http://schemas.microsoft.com/office/drawing/2014/main" id="{C7DF0EAE-05E8-4CD9-B834-B94A12673C55}"/>
              </a:ext>
            </a:extLst>
          </p:cNvPr>
          <p:cNvSpPr>
            <a:spLocks noGrp="1"/>
          </p:cNvSpPr>
          <p:nvPr/>
        </p:nvSpPr>
        <p:spPr>
          <a:xfrm>
            <a:off x="762000" y="2247900"/>
            <a:ext cx="20955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176B5C"/>
                </a:solidFill>
                <a:latin typeface="Consolas"/>
              </a:rPr>
              <a:t>OAI-OAM + NIST SP 800-208 PQC</a:t>
            </a:r>
          </a:p>
        </p:txBody>
      </p:sp>
      <p:sp>
        <p:nvSpPr>
          <p:cNvPr id="23" name="v16-s12-title-0">
            <a:extLst>
              <a:ext uri="{FF2B5EF4-FFF2-40B4-BE49-F238E27FC236}">
                <a16:creationId xmlns:a16="http://schemas.microsoft.com/office/drawing/2014/main" id="{D9813997-F74E-448B-9BF4-3F709372A10F}"/>
              </a:ext>
            </a:extLst>
          </p:cNvPr>
          <p:cNvSpPr>
            <a:spLocks noGrp="1"/>
          </p:cNvSpPr>
          <p:nvPr/>
        </p:nvSpPr>
        <p:spPr>
          <a:xfrm>
            <a:off x="762000" y="2514600"/>
            <a:ext cx="2857500" cy="323850"/>
          </a:xfrm>
          <a:prstGeom prst="rect">
            <a:avLst/>
          </a:prstGeom>
          <a:noFill/>
          <a:ln w="0">
            <a:noFill/>
            <a:prstDash val="solid"/>
          </a:ln>
        </p:spPr>
        <p:txBody>
          <a:bodyPr wrap="square" lIns="0" tIns="0" rIns="0" bIns="0" anchor="t">
            <a:noAutofit/>
          </a:bodyPr>
          <a:lstStyle/>
          <a:p>
            <a:pPr algn="l">
              <a:lnSpc>
                <a:spcPct val="103000"/>
              </a:lnSpc>
              <a:buNone/>
              <a:defRPr sz="1620" b="1">
                <a:solidFill>
                  <a:srgbClr val="0A2434"/>
                </a:solidFill>
                <a:latin typeface="Arial"/>
                <a:ea typeface="Arial"/>
                <a:cs typeface="Arial"/>
              </a:defRPr>
            </a:pPr>
            <a:r>
              <a:rPr sz="1700" b="1">
                <a:solidFill>
                  <a:srgbClr val="0A2434"/>
                </a:solidFill>
                <a:latin typeface="Arial"/>
              </a:rPr>
              <a:t>Immutable RoT · SVN · LMS state counter</a:t>
            </a:r>
          </a:p>
        </p:txBody>
      </p:sp>
      <p:sp>
        <p:nvSpPr>
          <p:cNvPr id="24" name="v16-s12-proof-0">
            <a:extLst>
              <a:ext uri="{FF2B5EF4-FFF2-40B4-BE49-F238E27FC236}">
                <a16:creationId xmlns:a16="http://schemas.microsoft.com/office/drawing/2014/main" id="{BAB97E39-9AE2-4907-B174-F52485BAB45D}"/>
              </a:ext>
            </a:extLst>
          </p:cNvPr>
          <p:cNvSpPr>
            <a:spLocks noGrp="1"/>
          </p:cNvSpPr>
          <p:nvPr/>
        </p:nvSpPr>
        <p:spPr>
          <a:xfrm>
            <a:off x="3943350" y="2266950"/>
            <a:ext cx="3619500" cy="609600"/>
          </a:xfrm>
          <a:prstGeom prst="rect">
            <a:avLst/>
          </a:prstGeom>
          <a:noFill/>
          <a:ln w="0">
            <a:noFill/>
            <a:prstDash val="solid"/>
          </a:ln>
        </p:spPr>
        <p:txBody>
          <a:bodyPr wrap="square" lIns="0" tIns="0" rIns="0" bIns="0" anchor="ctr">
            <a:noAutofit/>
          </a:bodyPr>
          <a:lstStyle/>
          <a:p>
            <a:pPr algn="l">
              <a:lnSpc>
                <a:spcPct val="106000"/>
              </a:lnSpc>
              <a:buNone/>
              <a:defRPr sz="1420" b="0">
                <a:solidFill>
                  <a:srgbClr val="385365"/>
                </a:solidFill>
                <a:latin typeface="Arial"/>
                <a:ea typeface="Arial"/>
                <a:cs typeface="Arial"/>
              </a:defRPr>
            </a:pPr>
            <a:r>
              <a:rPr sz="1400" b="0">
                <a:solidFill>
                  <a:srgbClr val="385365"/>
                </a:solidFill>
                <a:latin typeface="Arial"/>
              </a:rPr>
              <a:t>AntiFuse irreversible burn blocks OTS key reuse; 32B root hash in OTP</a:t>
            </a:r>
          </a:p>
        </p:txBody>
      </p:sp>
      <p:sp>
        <p:nvSpPr>
          <p:cNvPr id="25" name="v16-s12-limit-0">
            <a:extLst>
              <a:ext uri="{FF2B5EF4-FFF2-40B4-BE49-F238E27FC236}">
                <a16:creationId xmlns:a16="http://schemas.microsoft.com/office/drawing/2014/main" id="{7C60BECA-332B-4F78-B30A-74842A2BE356}"/>
              </a:ext>
            </a:extLst>
          </p:cNvPr>
          <p:cNvSpPr>
            <a:spLocks noGrp="1"/>
          </p:cNvSpPr>
          <p:nvPr/>
        </p:nvSpPr>
        <p:spPr>
          <a:xfrm>
            <a:off x="7924800" y="2266950"/>
            <a:ext cx="3048000" cy="609600"/>
          </a:xfrm>
          <a:prstGeom prst="rect">
            <a:avLst/>
          </a:prstGeom>
          <a:noFill/>
          <a:ln w="0">
            <a:noFill/>
            <a:prstDash val="solid"/>
          </a:ln>
        </p:spPr>
        <p:txBody>
          <a:bodyPr wrap="square" lIns="0" tIns="0" rIns="0" bIns="0" anchor="ctr">
            <a:noAutofit/>
          </a:bodyPr>
          <a:lstStyle/>
          <a:p>
            <a:pPr algn="l">
              <a:lnSpc>
                <a:spcPct val="106000"/>
              </a:lnSpc>
              <a:buNone/>
              <a:defRPr sz="1420" b="1">
                <a:solidFill>
                  <a:srgbClr val="0A2434"/>
                </a:solidFill>
                <a:latin typeface="Arial"/>
                <a:ea typeface="Arial"/>
                <a:cs typeface="Arial"/>
              </a:defRPr>
            </a:pPr>
            <a:r>
              <a:rPr sz="1420" b="1">
                <a:solidFill>
                  <a:srgbClr val="0A2434"/>
                </a:solidFill>
                <a:latin typeface="Arial"/>
                <a:ea typeface="Arial"/>
                <a:cs typeface="Arial"/>
              </a:rPr>
              <a:t>No supplier, macro, design win or volume is selected</a:t>
            </a:r>
          </a:p>
        </p:txBody>
      </p:sp>
      <p:sp>
        <p:nvSpPr>
          <p:cNvPr id="26" name="v16-s12-entry-1-shadow">
            <a:extLst>
              <a:ext uri="{FF2B5EF4-FFF2-40B4-BE49-F238E27FC236}">
                <a16:creationId xmlns:a16="http://schemas.microsoft.com/office/drawing/2014/main" id="{98B3AAD5-2BBF-459E-A9D0-9DCDC4F9237A}"/>
              </a:ext>
            </a:extLst>
          </p:cNvPr>
          <p:cNvSpPr>
            <a:spLocks noGrp="1"/>
          </p:cNvSpPr>
          <p:nvPr/>
        </p:nvSpPr>
        <p:spPr>
          <a:xfrm>
            <a:off x="542925" y="3267075"/>
            <a:ext cx="10820400" cy="914400"/>
          </a:xfrm>
          <a:prstGeom prst="roundRect">
            <a:avLst>
              <a:gd name="adj" fmla="val 9375"/>
            </a:avLst>
          </a:prstGeom>
          <a:solidFill>
            <a:srgbClr val="ECF2F4"/>
          </a:solidFill>
          <a:ln w="0">
            <a:noFill/>
            <a:prstDash val="solid"/>
          </a:ln>
        </p:spPr>
        <p:txBody>
          <a:bodyPr/>
          <a:lstStyle/>
          <a:p>
            <a:endParaRPr/>
          </a:p>
        </p:txBody>
      </p:sp>
      <p:sp>
        <p:nvSpPr>
          <p:cNvPr id="27" name="v16-s12-entry-1">
            <a:extLst>
              <a:ext uri="{FF2B5EF4-FFF2-40B4-BE49-F238E27FC236}">
                <a16:creationId xmlns:a16="http://schemas.microsoft.com/office/drawing/2014/main" id="{9A2EDAFE-AFDE-4C28-A731-F2C4DA2E4C2E}"/>
              </a:ext>
            </a:extLst>
          </p:cNvPr>
          <p:cNvSpPr>
            <a:spLocks noGrp="1"/>
          </p:cNvSpPr>
          <p:nvPr/>
        </p:nvSpPr>
        <p:spPr>
          <a:xfrm>
            <a:off x="514350" y="3219450"/>
            <a:ext cx="10820400" cy="914400"/>
          </a:xfrm>
          <a:prstGeom prst="roundRect">
            <a:avLst>
              <a:gd name="adj" fmla="val 9375"/>
            </a:avLst>
          </a:prstGeom>
          <a:solidFill>
            <a:srgbClr val="E9F4EF"/>
          </a:solidFill>
          <a:ln w="10478">
            <a:solidFill>
              <a:srgbClr val="C9D6DA"/>
            </a:solidFill>
            <a:prstDash val="solid"/>
          </a:ln>
        </p:spPr>
        <p:txBody>
          <a:bodyPr/>
          <a:lstStyle/>
          <a:p>
            <a:endParaRPr/>
          </a:p>
        </p:txBody>
      </p:sp>
      <p:sp>
        <p:nvSpPr>
          <p:cNvPr id="28" name="v16-s12-entry-1-accent">
            <a:extLst>
              <a:ext uri="{FF2B5EF4-FFF2-40B4-BE49-F238E27FC236}">
                <a16:creationId xmlns:a16="http://schemas.microsoft.com/office/drawing/2014/main" id="{40AE06C0-7AA9-4264-B9F2-6525E1B10603}"/>
              </a:ext>
            </a:extLst>
          </p:cNvPr>
          <p:cNvSpPr>
            <a:spLocks noGrp="1"/>
          </p:cNvSpPr>
          <p:nvPr/>
        </p:nvSpPr>
        <p:spPr>
          <a:xfrm>
            <a:off x="514350" y="3219450"/>
            <a:ext cx="66675" cy="914400"/>
          </a:xfrm>
          <a:prstGeom prst="roundRect">
            <a:avLst>
              <a:gd name="adj" fmla="val 42857"/>
            </a:avLst>
          </a:prstGeom>
          <a:solidFill>
            <a:srgbClr val="176B5C"/>
          </a:solidFill>
          <a:ln w="0">
            <a:noFill/>
            <a:prstDash val="solid"/>
          </a:ln>
        </p:spPr>
        <p:txBody>
          <a:bodyPr/>
          <a:lstStyle/>
          <a:p>
            <a:endParaRPr/>
          </a:p>
        </p:txBody>
      </p:sp>
      <p:sp>
        <p:nvSpPr>
          <p:cNvPr id="29" name="v16-s12-tag-1">
            <a:extLst>
              <a:ext uri="{FF2B5EF4-FFF2-40B4-BE49-F238E27FC236}">
                <a16:creationId xmlns:a16="http://schemas.microsoft.com/office/drawing/2014/main" id="{A05093A3-B37C-44FF-B863-3483AEFF7828}"/>
              </a:ext>
            </a:extLst>
          </p:cNvPr>
          <p:cNvSpPr>
            <a:spLocks noGrp="1"/>
          </p:cNvSpPr>
          <p:nvPr/>
        </p:nvSpPr>
        <p:spPr>
          <a:xfrm>
            <a:off x="762000" y="3371850"/>
            <a:ext cx="20955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rPr>
              <a:t>CALIPTRA + AXIADO + UCIE 3D SOIC</a:t>
            </a:r>
          </a:p>
        </p:txBody>
      </p:sp>
      <p:sp>
        <p:nvSpPr>
          <p:cNvPr id="30" name="v16-s12-title-1">
            <a:extLst>
              <a:ext uri="{FF2B5EF4-FFF2-40B4-BE49-F238E27FC236}">
                <a16:creationId xmlns:a16="http://schemas.microsoft.com/office/drawing/2014/main" id="{C3DF04FD-A10E-4FB7-B4DB-C9921D89670B}"/>
              </a:ext>
            </a:extLst>
          </p:cNvPr>
          <p:cNvSpPr>
            <a:spLocks noGrp="1"/>
          </p:cNvSpPr>
          <p:nvPr/>
        </p:nvSpPr>
        <p:spPr>
          <a:xfrm>
            <a:off x="762000" y="3638550"/>
            <a:ext cx="2857500" cy="323850"/>
          </a:xfrm>
          <a:prstGeom prst="rect">
            <a:avLst/>
          </a:prstGeom>
          <a:noFill/>
          <a:ln w="0">
            <a:noFill/>
            <a:prstDash val="solid"/>
          </a:ln>
        </p:spPr>
        <p:txBody>
          <a:bodyPr wrap="square" lIns="0" tIns="0" rIns="0" bIns="0" anchor="t">
            <a:noAutofit/>
          </a:bodyPr>
          <a:lstStyle/>
          <a:p>
            <a:pPr algn="l">
              <a:lnSpc>
                <a:spcPct val="103000"/>
              </a:lnSpc>
              <a:buNone/>
              <a:defRPr sz="1620" b="1">
                <a:solidFill>
                  <a:srgbClr val="0A2434"/>
                </a:solidFill>
                <a:latin typeface="Arial"/>
                <a:ea typeface="Arial"/>
                <a:cs typeface="Arial"/>
              </a:defRPr>
            </a:pPr>
            <a:r>
              <a:rPr sz="1700" b="1">
                <a:solidFill>
                  <a:srgbClr val="0A2434"/>
                </a:solidFill>
                <a:latin typeface="Arial"/>
              </a:rPr>
              <a:t>Persistent fuse fields + PUF + D2D RoT coexist</a:t>
            </a:r>
          </a:p>
        </p:txBody>
      </p:sp>
      <p:sp>
        <p:nvSpPr>
          <p:cNvPr id="31" name="v16-s12-proof-1">
            <a:extLst>
              <a:ext uri="{FF2B5EF4-FFF2-40B4-BE49-F238E27FC236}">
                <a16:creationId xmlns:a16="http://schemas.microsoft.com/office/drawing/2014/main" id="{A7644072-4C91-4810-A8C7-A61ED1DC7C9A}"/>
              </a:ext>
            </a:extLst>
          </p:cNvPr>
          <p:cNvSpPr>
            <a:spLocks noGrp="1"/>
          </p:cNvSpPr>
          <p:nvPr/>
        </p:nvSpPr>
        <p:spPr>
          <a:xfrm>
            <a:off x="3943350" y="3390900"/>
            <a:ext cx="3619500" cy="609600"/>
          </a:xfrm>
          <a:prstGeom prst="rect">
            <a:avLst/>
          </a:prstGeom>
          <a:noFill/>
          <a:ln w="0">
            <a:noFill/>
            <a:prstDash val="solid"/>
          </a:ln>
        </p:spPr>
        <p:txBody>
          <a:bodyPr wrap="square" lIns="0" tIns="0" rIns="0" bIns="0" anchor="ctr">
            <a:noAutofit/>
          </a:bodyPr>
          <a:lstStyle/>
          <a:p>
            <a:pPr algn="l">
              <a:lnSpc>
                <a:spcPct val="106000"/>
              </a:lnSpc>
              <a:buNone/>
              <a:defRPr sz="1420" b="0">
                <a:solidFill>
                  <a:srgbClr val="385365"/>
                </a:solidFill>
                <a:latin typeface="Arial"/>
                <a:ea typeface="Arial"/>
                <a:cs typeface="Arial"/>
              </a:defRPr>
            </a:pPr>
            <a:r>
              <a:rPr sz="1400" b="0">
                <a:solidFill>
                  <a:srgbClr val="385365"/>
                </a:solidFill>
                <a:latin typeface="Arial"/>
              </a:rPr>
              <a:t>PUF does not replace persistent policy, SVN, or chiplet KGD state</a:t>
            </a:r>
          </a:p>
        </p:txBody>
      </p:sp>
      <p:sp>
        <p:nvSpPr>
          <p:cNvPr id="32" name="v16-s12-limit-1">
            <a:extLst>
              <a:ext uri="{FF2B5EF4-FFF2-40B4-BE49-F238E27FC236}">
                <a16:creationId xmlns:a16="http://schemas.microsoft.com/office/drawing/2014/main" id="{D31BA4E1-38ED-4173-8F98-FE4985185673}"/>
              </a:ext>
            </a:extLst>
          </p:cNvPr>
          <p:cNvSpPr>
            <a:spLocks noGrp="1"/>
          </p:cNvSpPr>
          <p:nvPr/>
        </p:nvSpPr>
        <p:spPr>
          <a:xfrm>
            <a:off x="7924800" y="3390900"/>
            <a:ext cx="3048000" cy="609600"/>
          </a:xfrm>
          <a:prstGeom prst="rect">
            <a:avLst/>
          </a:prstGeom>
          <a:noFill/>
          <a:ln w="0">
            <a:noFill/>
            <a:prstDash val="solid"/>
          </a:ln>
        </p:spPr>
        <p:txBody>
          <a:bodyPr wrap="square" lIns="0" tIns="0" rIns="0" bIns="0" anchor="ctr">
            <a:noAutofit/>
          </a:bodyPr>
          <a:lstStyle/>
          <a:p>
            <a:pPr algn="l">
              <a:lnSpc>
                <a:spcPct val="106000"/>
              </a:lnSpc>
              <a:buNone/>
              <a:defRPr sz="1420" b="1">
                <a:solidFill>
                  <a:srgbClr val="0A2434"/>
                </a:solidFill>
                <a:latin typeface="Arial"/>
                <a:ea typeface="Arial"/>
                <a:cs typeface="Arial"/>
              </a:defRPr>
            </a:pPr>
            <a:r>
              <a:rPr sz="1400" b="0">
                <a:solidFill>
                  <a:srgbClr val="385365"/>
                </a:solidFill>
                <a:latin typeface="Arial"/>
              </a:rPr>
              <a:t>PUF does not replace persistent policy, SVN, or chiplet KGD state</a:t>
            </a:r>
          </a:p>
        </p:txBody>
      </p:sp>
      <p:sp>
        <p:nvSpPr>
          <p:cNvPr id="33" name="v16-s12-entry-2-shadow">
            <a:extLst>
              <a:ext uri="{FF2B5EF4-FFF2-40B4-BE49-F238E27FC236}">
                <a16:creationId xmlns:a16="http://schemas.microsoft.com/office/drawing/2014/main" id="{539651FB-5432-4E6A-95E4-B828D2D57BAA}"/>
              </a:ext>
            </a:extLst>
          </p:cNvPr>
          <p:cNvSpPr>
            <a:spLocks noGrp="1"/>
          </p:cNvSpPr>
          <p:nvPr/>
        </p:nvSpPr>
        <p:spPr>
          <a:xfrm>
            <a:off x="542925" y="4391025"/>
            <a:ext cx="10820400" cy="914400"/>
          </a:xfrm>
          <a:prstGeom prst="roundRect">
            <a:avLst>
              <a:gd name="adj" fmla="val 9375"/>
            </a:avLst>
          </a:prstGeom>
          <a:solidFill>
            <a:srgbClr val="ECF2F4"/>
          </a:solidFill>
          <a:ln w="0">
            <a:noFill/>
            <a:prstDash val="solid"/>
          </a:ln>
        </p:spPr>
        <p:txBody>
          <a:bodyPr/>
          <a:lstStyle/>
          <a:p>
            <a:endParaRPr/>
          </a:p>
        </p:txBody>
      </p:sp>
      <p:sp>
        <p:nvSpPr>
          <p:cNvPr id="34" name="v16-s12-entry-2">
            <a:extLst>
              <a:ext uri="{FF2B5EF4-FFF2-40B4-BE49-F238E27FC236}">
                <a16:creationId xmlns:a16="http://schemas.microsoft.com/office/drawing/2014/main" id="{9E2DC263-1E04-406C-9985-E5234AB2CFE5}"/>
              </a:ext>
            </a:extLst>
          </p:cNvPr>
          <p:cNvSpPr>
            <a:spLocks noGrp="1"/>
          </p:cNvSpPr>
          <p:nvPr/>
        </p:nvSpPr>
        <p:spPr>
          <a:xfrm>
            <a:off x="514350" y="4343400"/>
            <a:ext cx="10820400" cy="914400"/>
          </a:xfrm>
          <a:prstGeom prst="roundRect">
            <a:avLst>
              <a:gd name="adj" fmla="val 9375"/>
            </a:avLst>
          </a:prstGeom>
          <a:solidFill>
            <a:srgbClr val="F7EFE6"/>
          </a:solidFill>
          <a:ln w="10478">
            <a:solidFill>
              <a:srgbClr val="C9D6DA"/>
            </a:solidFill>
            <a:prstDash val="solid"/>
          </a:ln>
        </p:spPr>
        <p:txBody>
          <a:bodyPr/>
          <a:lstStyle/>
          <a:p>
            <a:endParaRPr/>
          </a:p>
        </p:txBody>
      </p:sp>
      <p:sp>
        <p:nvSpPr>
          <p:cNvPr id="35" name="v16-s12-entry-2-accent">
            <a:extLst>
              <a:ext uri="{FF2B5EF4-FFF2-40B4-BE49-F238E27FC236}">
                <a16:creationId xmlns:a16="http://schemas.microsoft.com/office/drawing/2014/main" id="{5CF30B2D-DDF7-4017-A27E-29ECA3FDE22A}"/>
              </a:ext>
            </a:extLst>
          </p:cNvPr>
          <p:cNvSpPr>
            <a:spLocks noGrp="1"/>
          </p:cNvSpPr>
          <p:nvPr/>
        </p:nvSpPr>
        <p:spPr>
          <a:xfrm>
            <a:off x="514350" y="4343400"/>
            <a:ext cx="66675" cy="914400"/>
          </a:xfrm>
          <a:prstGeom prst="roundRect">
            <a:avLst>
              <a:gd name="adj" fmla="val 42857"/>
            </a:avLst>
          </a:prstGeom>
          <a:solidFill>
            <a:srgbClr val="8A521E"/>
          </a:solidFill>
          <a:ln w="0">
            <a:noFill/>
            <a:prstDash val="solid"/>
          </a:ln>
        </p:spPr>
        <p:txBody>
          <a:bodyPr/>
          <a:lstStyle/>
          <a:p>
            <a:endParaRPr/>
          </a:p>
        </p:txBody>
      </p:sp>
      <p:sp>
        <p:nvSpPr>
          <p:cNvPr id="36" name="v16-s12-tag-2">
            <a:extLst>
              <a:ext uri="{FF2B5EF4-FFF2-40B4-BE49-F238E27FC236}">
                <a16:creationId xmlns:a16="http://schemas.microsoft.com/office/drawing/2014/main" id="{7E406A65-8218-4DD1-8B87-C9DD730CE462}"/>
              </a:ext>
            </a:extLst>
          </p:cNvPr>
          <p:cNvSpPr>
            <a:spLocks noGrp="1"/>
          </p:cNvSpPr>
          <p:nvPr/>
        </p:nvSpPr>
        <p:spPr>
          <a:xfrm>
            <a:off x="762000" y="4495800"/>
            <a:ext cx="209550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8A521E"/>
                </a:solidFill>
                <a:latin typeface="Consolas"/>
                <a:ea typeface="Consolas"/>
                <a:cs typeface="Consolas"/>
              </a:defRPr>
            </a:pPr>
            <a:r>
              <a:rPr sz="940" b="1">
                <a:solidFill>
                  <a:srgbClr val="8A521E"/>
                </a:solidFill>
                <a:latin typeface="Consolas"/>
                <a:ea typeface="Consolas"/>
                <a:cs typeface="Consolas"/>
              </a:rPr>
              <a:t>ELSFP-CMIS</a:t>
            </a:r>
          </a:p>
        </p:txBody>
      </p:sp>
      <p:sp>
        <p:nvSpPr>
          <p:cNvPr id="37" name="v16-s12-title-2">
            <a:extLst>
              <a:ext uri="{FF2B5EF4-FFF2-40B4-BE49-F238E27FC236}">
                <a16:creationId xmlns:a16="http://schemas.microsoft.com/office/drawing/2014/main" id="{A053D57A-EE7A-4025-AA67-341217EF5FC6}"/>
              </a:ext>
            </a:extLst>
          </p:cNvPr>
          <p:cNvSpPr>
            <a:spLocks noGrp="1"/>
          </p:cNvSpPr>
          <p:nvPr/>
        </p:nvSpPr>
        <p:spPr>
          <a:xfrm>
            <a:off x="762000" y="4762500"/>
            <a:ext cx="2857500" cy="323850"/>
          </a:xfrm>
          <a:prstGeom prst="rect">
            <a:avLst/>
          </a:prstGeom>
          <a:noFill/>
          <a:ln w="0">
            <a:noFill/>
            <a:prstDash val="solid"/>
          </a:ln>
        </p:spPr>
        <p:txBody>
          <a:bodyPr wrap="square" lIns="0" tIns="0" rIns="0" bIns="0" anchor="t">
            <a:noAutofit/>
          </a:bodyPr>
          <a:lstStyle/>
          <a:p>
            <a:pPr algn="l">
              <a:lnSpc>
                <a:spcPct val="103000"/>
              </a:lnSpc>
              <a:buNone/>
              <a:defRPr sz="1620" b="1">
                <a:solidFill>
                  <a:srgbClr val="0A2434"/>
                </a:solidFill>
                <a:latin typeface="Arial"/>
                <a:ea typeface="Arial"/>
                <a:cs typeface="Arial"/>
              </a:defRPr>
            </a:pPr>
            <a:r>
              <a:rPr sz="1620" b="1">
                <a:solidFill>
                  <a:srgbClr val="0A2434"/>
                </a:solidFill>
                <a:latin typeface="Arial"/>
                <a:ea typeface="Arial"/>
                <a:cs typeface="Arial"/>
              </a:rPr>
              <a:t>User NV save / restore is a real state contract</a:t>
            </a:r>
          </a:p>
        </p:txBody>
      </p:sp>
      <p:sp>
        <p:nvSpPr>
          <p:cNvPr id="38" name="v16-s12-proof-2">
            <a:extLst>
              <a:ext uri="{FF2B5EF4-FFF2-40B4-BE49-F238E27FC236}">
                <a16:creationId xmlns:a16="http://schemas.microsoft.com/office/drawing/2014/main" id="{18121D00-A7EE-43FB-8EE0-D0CB61EF1F0E}"/>
              </a:ext>
            </a:extLst>
          </p:cNvPr>
          <p:cNvSpPr>
            <a:spLocks noGrp="1"/>
          </p:cNvSpPr>
          <p:nvPr/>
        </p:nvSpPr>
        <p:spPr>
          <a:xfrm>
            <a:off x="3943350" y="4514850"/>
            <a:ext cx="3619500" cy="609600"/>
          </a:xfrm>
          <a:prstGeom prst="rect">
            <a:avLst/>
          </a:prstGeom>
          <a:noFill/>
          <a:ln w="0">
            <a:noFill/>
            <a:prstDash val="solid"/>
          </a:ln>
        </p:spPr>
        <p:txBody>
          <a:bodyPr wrap="square" lIns="0" tIns="0" rIns="0" bIns="0" anchor="ctr">
            <a:noAutofit/>
          </a:bodyPr>
          <a:lstStyle/>
          <a:p>
            <a:pPr algn="l">
              <a:lnSpc>
                <a:spcPct val="106000"/>
              </a:lnSpc>
              <a:buNone/>
              <a:defRPr sz="1420" b="0">
                <a:solidFill>
                  <a:srgbClr val="385365"/>
                </a:solidFill>
                <a:latin typeface="Arial"/>
                <a:ea typeface="Arial"/>
                <a:cs typeface="Arial"/>
              </a:defRPr>
            </a:pPr>
            <a:r>
              <a:rPr sz="1420" b="0">
                <a:solidFill>
                  <a:srgbClr val="385365"/>
                </a:solidFill>
                <a:latin typeface="Arial"/>
                <a:ea typeface="Arial"/>
                <a:cs typeface="Arial"/>
              </a:rPr>
              <a:t>Lane controls and alarm masks can be saved in two slots with a factory configuration</a:t>
            </a:r>
          </a:p>
        </p:txBody>
      </p:sp>
      <p:sp>
        <p:nvSpPr>
          <p:cNvPr id="39" name="v16-s12-limit-2">
            <a:extLst>
              <a:ext uri="{FF2B5EF4-FFF2-40B4-BE49-F238E27FC236}">
                <a16:creationId xmlns:a16="http://schemas.microsoft.com/office/drawing/2014/main" id="{4429A8D9-4F7D-4E0E-A66F-BC483593DAAE}"/>
              </a:ext>
            </a:extLst>
          </p:cNvPr>
          <p:cNvSpPr>
            <a:spLocks noGrp="1"/>
          </p:cNvSpPr>
          <p:nvPr/>
        </p:nvSpPr>
        <p:spPr>
          <a:xfrm>
            <a:off x="7924800" y="4514850"/>
            <a:ext cx="3048000" cy="609600"/>
          </a:xfrm>
          <a:prstGeom prst="rect">
            <a:avLst/>
          </a:prstGeom>
          <a:noFill/>
          <a:ln w="0">
            <a:noFill/>
            <a:prstDash val="solid"/>
          </a:ln>
        </p:spPr>
        <p:txBody>
          <a:bodyPr wrap="square" lIns="0" tIns="0" rIns="0" bIns="0" anchor="ctr">
            <a:noAutofit/>
          </a:bodyPr>
          <a:lstStyle/>
          <a:p>
            <a:pPr algn="l">
              <a:lnSpc>
                <a:spcPct val="106000"/>
              </a:lnSpc>
              <a:buNone/>
              <a:defRPr sz="1420" b="1">
                <a:solidFill>
                  <a:srgbClr val="0A2434"/>
                </a:solidFill>
                <a:latin typeface="Arial"/>
                <a:ea typeface="Arial"/>
                <a:cs typeface="Arial"/>
              </a:defRPr>
            </a:pPr>
            <a:r>
              <a:rPr sz="1420" b="1">
                <a:solidFill>
                  <a:srgbClr val="0A2434"/>
                </a:solidFill>
                <a:latin typeface="Arial"/>
                <a:ea typeface="Arial"/>
                <a:cs typeface="Arial"/>
              </a:rPr>
              <a:t>Physical NVM implementation is explicitly out of scope</a:t>
            </a:r>
          </a:p>
        </p:txBody>
      </p:sp>
      <p:sp>
        <p:nvSpPr>
          <p:cNvPr id="40" name="v16-s12-rule">
            <a:extLst>
              <a:ext uri="{FF2B5EF4-FFF2-40B4-BE49-F238E27FC236}">
                <a16:creationId xmlns:a16="http://schemas.microsoft.com/office/drawing/2014/main" id="{FAB18D70-E87B-4D3A-8669-F0ADCB12C139}"/>
              </a:ext>
            </a:extLst>
          </p:cNvPr>
          <p:cNvSpPr>
            <a:spLocks noGrp="1"/>
          </p:cNvSpPr>
          <p:nvPr/>
        </p:nvSpPr>
        <p:spPr>
          <a:xfrm>
            <a:off x="514350" y="5619750"/>
            <a:ext cx="10820400" cy="514350"/>
          </a:xfrm>
          <a:prstGeom prst="roundRect">
            <a:avLst>
              <a:gd name="adj" fmla="val 14815"/>
            </a:avLst>
          </a:prstGeom>
          <a:solidFill>
            <a:srgbClr val="061B29"/>
          </a:solidFill>
          <a:ln w="0">
            <a:noFill/>
            <a:prstDash val="solid"/>
          </a:ln>
        </p:spPr>
        <p:txBody>
          <a:bodyPr/>
          <a:lstStyle/>
          <a:p>
            <a:endParaRPr/>
          </a:p>
        </p:txBody>
      </p:sp>
      <p:sp>
        <p:nvSpPr>
          <p:cNvPr id="41" name="v16-s12-rule-text">
            <a:extLst>
              <a:ext uri="{FF2B5EF4-FFF2-40B4-BE49-F238E27FC236}">
                <a16:creationId xmlns:a16="http://schemas.microsoft.com/office/drawing/2014/main" id="{772F0EAB-38FF-43FF-A4D9-E328537D7A7B}"/>
              </a:ext>
            </a:extLst>
          </p:cNvPr>
          <p:cNvSpPr>
            <a:spLocks noGrp="1"/>
          </p:cNvSpPr>
          <p:nvPr/>
        </p:nvSpPr>
        <p:spPr>
          <a:xfrm>
            <a:off x="685800" y="5715000"/>
            <a:ext cx="10477500" cy="342900"/>
          </a:xfrm>
          <a:prstGeom prst="rect">
            <a:avLst/>
          </a:prstGeom>
          <a:noFill/>
          <a:ln w="0">
            <a:noFill/>
            <a:prstDash val="solid"/>
          </a:ln>
        </p:spPr>
        <p:txBody>
          <a:bodyPr wrap="square" lIns="0" tIns="0" rIns="0" bIns="0" anchor="ctr">
            <a:noAutofit/>
          </a:bodyPr>
          <a:lstStyle/>
          <a:p>
            <a:pPr algn="l">
              <a:lnSpc>
                <a:spcPct val="100000"/>
              </a:lnSpc>
              <a:buNone/>
              <a:defRPr sz="1440" b="1">
                <a:solidFill>
                  <a:srgbClr val="FFFFFF"/>
                </a:solidFill>
                <a:latin typeface="Arial"/>
                <a:ea typeface="Arial"/>
                <a:cs typeface="Arial"/>
              </a:defRPr>
            </a:pPr>
            <a:r>
              <a:rPr sz="1440" b="1">
                <a:solidFill>
                  <a:srgbClr val="FFFFFF"/>
                </a:solidFill>
                <a:latin typeface="Arial"/>
                <a:ea typeface="Arial"/>
                <a:cs typeface="Arial"/>
              </a:rPr>
              <a:t>Requirement → candidate hypothesis uses a dashed arrow until the named target and macro fit are qualified</a:t>
            </a:r>
          </a:p>
        </p:txBody>
      </p:sp>
    </p:spTree>
    <p:extLst>
      <p:ext uri="{BB962C8B-B14F-4D97-AF65-F5344CB8AC3E}">
        <p14:creationId xmlns:p14="http://schemas.microsoft.com/office/powerpoint/2010/main" val="1829846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41" name="v16-bg-13">
            <a:extLst>
              <a:ext uri="{FF2B5EF4-FFF2-40B4-BE49-F238E27FC236}">
                <a16:creationId xmlns:a16="http://schemas.microsoft.com/office/drawing/2014/main" id="{6CFC6688-8D32-4152-A7BD-DAF458FB4A7D}"/>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13">
            <a:extLst>
              <a:ext uri="{FF2B5EF4-FFF2-40B4-BE49-F238E27FC236}">
                <a16:creationId xmlns:a16="http://schemas.microsoft.com/office/drawing/2014/main" id="{CA8A685D-F648-48A2-B325-8530389FC0E3}"/>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13">
            <a:extLst>
              <a:ext uri="{FF2B5EF4-FFF2-40B4-BE49-F238E27FC236}">
                <a16:creationId xmlns:a16="http://schemas.microsoft.com/office/drawing/2014/main" id="{0276FAC4-78EE-478B-9D3B-1F3BDC317FD1}"/>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APPENDIX D · REPAIR TECHNICAL GATE</a:t>
            </a:r>
          </a:p>
        </p:txBody>
      </p:sp>
      <p:sp>
        <p:nvSpPr>
          <p:cNvPr id="4" name="v16-title-13">
            <a:extLst>
              <a:ext uri="{FF2B5EF4-FFF2-40B4-BE49-F238E27FC236}">
                <a16:creationId xmlns:a16="http://schemas.microsoft.com/office/drawing/2014/main" id="{46290DF8-5FD8-44E7-953C-60BCEC9E858A}"/>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2700" b="1">
                <a:solidFill>
                  <a:srgbClr val="0A2434"/>
                </a:solidFill>
                <a:latin typeface="Arial"/>
                <a:ea typeface="Arial"/>
                <a:cs typeface="Arial"/>
              </a:defRPr>
            </a:pPr>
            <a:r>
              <a:rPr sz="2800" b="1">
                <a:solidFill>
                  <a:srgbClr val="0A2434"/>
                </a:solidFill>
                <a:latin typeface="Arial"/>
              </a:rPr>
              <a:t>Name the Repair State and Authority</a:t>
            </a:r>
          </a:p>
          <a:p>
            <a:pPr>
              <a:spcBef>
                <a:spcPts val="0"/>
              </a:spcBef>
              <a:spcAft>
                <a:spcPts val="200"/>
              </a:spcAft>
            </a:pPr>
            <a:r>
              <a:rPr sz="2800" b="1">
                <a:solidFill>
                  <a:srgbClr val="0A2434"/>
                </a:solidFill>
                <a:latin typeface="Arial"/>
              </a:rPr>
              <a:t>Before Macro Selection</a:t>
            </a:r>
          </a:p>
        </p:txBody>
      </p:sp>
      <p:sp>
        <p:nvSpPr>
          <p:cNvPr id="5" name="v16-subtitle-13">
            <a:extLst>
              <a:ext uri="{FF2B5EF4-FFF2-40B4-BE49-F238E27FC236}">
                <a16:creationId xmlns:a16="http://schemas.microsoft.com/office/drawing/2014/main" id="{27A8BA26-0390-40A5-A94D-BB68B0C4F021}"/>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ea typeface="Arial"/>
                <a:cs typeface="Arial"/>
              </a:rPr>
              <a:t>HBM and AI SoC repair may share a need—not a universal physical architecture</a:t>
            </a:r>
          </a:p>
        </p:txBody>
      </p:sp>
      <p:sp>
        <p:nvSpPr>
          <p:cNvPr id="6" name="motif-line-0">
            <a:extLst>
              <a:ext uri="{FF2B5EF4-FFF2-40B4-BE49-F238E27FC236}">
                <a16:creationId xmlns:a16="http://schemas.microsoft.com/office/drawing/2014/main" id="{2E92012C-5020-419B-A276-F770F7F2AF5F}"/>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954722D9-56B5-4AC0-A53D-A464244DD1D2}"/>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0219B078-1BBD-4F9C-A3B0-BA42B5D659CA}"/>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C29CBD6A-C030-4132-82A6-C028C4982450}"/>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2E21AE1A-C833-4C1D-A17F-A8E4D700EA1D}"/>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30160323-0E53-4E0C-B9A9-4415996A029E}"/>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904B62C3-34F7-4EF0-A118-353EAF6C0B8D}"/>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841333EB-39B6-417F-86F2-FE4827EB4F8B}"/>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93BA9E63-6D06-4220-BC36-87CC74C5895B}"/>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F9F50D56-6977-449C-8CEA-72536BD78904}"/>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13">
            <a:extLst>
              <a:ext uri="{FF2B5EF4-FFF2-40B4-BE49-F238E27FC236}">
                <a16:creationId xmlns:a16="http://schemas.microsoft.com/office/drawing/2014/main" id="{5417E062-6F3F-4525-BB05-3743C9E20A70}"/>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13">
            <a:extLst>
              <a:ext uri="{FF2B5EF4-FFF2-40B4-BE49-F238E27FC236}">
                <a16:creationId xmlns:a16="http://schemas.microsoft.com/office/drawing/2014/main" id="{8157E9FB-B625-4113-B077-3B188D8ACBBD}"/>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13">
            <a:extLst>
              <a:ext uri="{FF2B5EF4-FFF2-40B4-BE49-F238E27FC236}">
                <a16:creationId xmlns:a16="http://schemas.microsoft.com/office/drawing/2014/main" id="{04067472-9745-464B-A6D4-CE6E0555B32D}"/>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16</a:t>
            </a:r>
          </a:p>
        </p:txBody>
      </p:sp>
      <p:sp>
        <p:nvSpPr>
          <p:cNvPr id="19" name="v16-s13-evidence-shadow">
            <a:extLst>
              <a:ext uri="{FF2B5EF4-FFF2-40B4-BE49-F238E27FC236}">
                <a16:creationId xmlns:a16="http://schemas.microsoft.com/office/drawing/2014/main" id="{C623142B-FDED-43AB-8E14-01192F3011C2}"/>
              </a:ext>
            </a:extLst>
          </p:cNvPr>
          <p:cNvSpPr>
            <a:spLocks noGrp="1"/>
          </p:cNvSpPr>
          <p:nvPr/>
        </p:nvSpPr>
        <p:spPr>
          <a:xfrm>
            <a:off x="542925" y="2200275"/>
            <a:ext cx="3429000" cy="3028950"/>
          </a:xfrm>
          <a:prstGeom prst="roundRect">
            <a:avLst>
              <a:gd name="adj" fmla="val 2516"/>
            </a:avLst>
          </a:prstGeom>
          <a:solidFill>
            <a:srgbClr val="ECF2F4"/>
          </a:solidFill>
          <a:ln w="0">
            <a:noFill/>
            <a:prstDash val="solid"/>
          </a:ln>
        </p:spPr>
        <p:txBody>
          <a:bodyPr/>
          <a:lstStyle/>
          <a:p>
            <a:endParaRPr/>
          </a:p>
        </p:txBody>
      </p:sp>
      <p:sp>
        <p:nvSpPr>
          <p:cNvPr id="20" name="v16-s13-evidence">
            <a:extLst>
              <a:ext uri="{FF2B5EF4-FFF2-40B4-BE49-F238E27FC236}">
                <a16:creationId xmlns:a16="http://schemas.microsoft.com/office/drawing/2014/main" id="{55B7C69B-D537-4FBC-82C2-8F61706B7814}"/>
              </a:ext>
            </a:extLst>
          </p:cNvPr>
          <p:cNvSpPr>
            <a:spLocks noGrp="1"/>
          </p:cNvSpPr>
          <p:nvPr/>
        </p:nvSpPr>
        <p:spPr>
          <a:xfrm>
            <a:off x="514350" y="2152650"/>
            <a:ext cx="3429000" cy="3028950"/>
          </a:xfrm>
          <a:prstGeom prst="roundRect">
            <a:avLst>
              <a:gd name="adj" fmla="val 2516"/>
            </a:avLst>
          </a:prstGeom>
          <a:solidFill>
            <a:srgbClr val="E4F4F4"/>
          </a:solidFill>
          <a:ln w="10478">
            <a:solidFill>
              <a:srgbClr val="C9D6DA"/>
            </a:solidFill>
            <a:prstDash val="solid"/>
          </a:ln>
        </p:spPr>
        <p:txBody>
          <a:bodyPr/>
          <a:lstStyle/>
          <a:p>
            <a:endParaRPr/>
          </a:p>
        </p:txBody>
      </p:sp>
      <p:sp>
        <p:nvSpPr>
          <p:cNvPr id="21" name="v16-s13-evidence-top">
            <a:extLst>
              <a:ext uri="{FF2B5EF4-FFF2-40B4-BE49-F238E27FC236}">
                <a16:creationId xmlns:a16="http://schemas.microsoft.com/office/drawing/2014/main" id="{047C5B67-EDC4-4B60-8A91-C171A1EB25F4}"/>
              </a:ext>
            </a:extLst>
          </p:cNvPr>
          <p:cNvSpPr>
            <a:spLocks noGrp="1"/>
          </p:cNvSpPr>
          <p:nvPr/>
        </p:nvSpPr>
        <p:spPr>
          <a:xfrm>
            <a:off x="514350" y="2152650"/>
            <a:ext cx="3429000" cy="57150"/>
          </a:xfrm>
          <a:prstGeom prst="roundRect">
            <a:avLst>
              <a:gd name="adj" fmla="val 50000"/>
            </a:avLst>
          </a:prstGeom>
          <a:solidFill>
            <a:srgbClr val="087A7A"/>
          </a:solidFill>
          <a:ln w="0">
            <a:noFill/>
            <a:prstDash val="solid"/>
          </a:ln>
        </p:spPr>
        <p:txBody>
          <a:bodyPr/>
          <a:lstStyle/>
          <a:p>
            <a:endParaRPr/>
          </a:p>
        </p:txBody>
      </p:sp>
      <p:sp>
        <p:nvSpPr>
          <p:cNvPr id="22" name="v16-s13-evidence-eyebrow">
            <a:extLst>
              <a:ext uri="{FF2B5EF4-FFF2-40B4-BE49-F238E27FC236}">
                <a16:creationId xmlns:a16="http://schemas.microsoft.com/office/drawing/2014/main" id="{19EEFFF1-4C8B-4A9F-AF03-7905E0BAE736}"/>
              </a:ext>
            </a:extLst>
          </p:cNvPr>
          <p:cNvSpPr>
            <a:spLocks noGrp="1"/>
          </p:cNvSpPr>
          <p:nvPr/>
        </p:nvSpPr>
        <p:spPr>
          <a:xfrm>
            <a:off x="676275" y="2295525"/>
            <a:ext cx="31051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940" b="1">
                <a:solidFill>
                  <a:srgbClr val="087A7A"/>
                </a:solidFill>
                <a:latin typeface="Consolas"/>
                <a:ea typeface="Consolas"/>
                <a:cs typeface="Consolas"/>
              </a:rPr>
              <a:t>WHAT PUBLIC SOURCES ESTABLISH</a:t>
            </a:r>
          </a:p>
        </p:txBody>
      </p:sp>
      <p:sp>
        <p:nvSpPr>
          <p:cNvPr id="23" name="v16-s13-evidence-title">
            <a:extLst>
              <a:ext uri="{FF2B5EF4-FFF2-40B4-BE49-F238E27FC236}">
                <a16:creationId xmlns:a16="http://schemas.microsoft.com/office/drawing/2014/main" id="{BBF80B0D-7C06-4610-9EFA-DF58D3672714}"/>
              </a:ext>
            </a:extLst>
          </p:cNvPr>
          <p:cNvSpPr>
            <a:spLocks noGrp="1"/>
          </p:cNvSpPr>
          <p:nvPr/>
        </p:nvSpPr>
        <p:spPr>
          <a:xfrm>
            <a:off x="676275" y="2514600"/>
            <a:ext cx="3105150" cy="552450"/>
          </a:xfrm>
          <a:prstGeom prst="rect">
            <a:avLst/>
          </a:prstGeom>
          <a:noFill/>
          <a:ln w="0">
            <a:noFill/>
            <a:prstDash val="solid"/>
          </a:ln>
        </p:spPr>
        <p:txBody>
          <a:bodyPr wrap="square" lIns="0" tIns="0" rIns="0" bIns="0" anchor="t">
            <a:noAutofit/>
          </a:bodyPr>
          <a:lstStyle/>
          <a:p>
            <a:pPr algn="l">
              <a:lnSpc>
                <a:spcPct val="98000"/>
              </a:lnSpc>
              <a:buNone/>
              <a:defRPr sz="1900" b="1">
                <a:solidFill>
                  <a:srgbClr val="0A2434"/>
                </a:solidFill>
                <a:latin typeface="Arial"/>
                <a:ea typeface="Arial"/>
                <a:cs typeface="Arial"/>
              </a:defRPr>
            </a:pPr>
            <a:r>
              <a:rPr sz="1900" b="1">
                <a:solidFill>
                  <a:srgbClr val="0A2434"/>
                </a:solidFill>
                <a:latin typeface="Arial"/>
                <a:ea typeface="Arial"/>
                <a:cs typeface="Arial"/>
              </a:rPr>
              <a:t>REPAIR STATE</a:t>
            </a:r>
          </a:p>
          <a:p>
            <a:pPr algn="l">
              <a:lnSpc>
                <a:spcPct val="98000"/>
              </a:lnSpc>
              <a:buNone/>
              <a:defRPr sz="1900" b="1">
                <a:solidFill>
                  <a:srgbClr val="0A2434"/>
                </a:solidFill>
                <a:latin typeface="Arial"/>
                <a:ea typeface="Arial"/>
                <a:cs typeface="Arial"/>
              </a:defRPr>
            </a:pPr>
            <a:r>
              <a:rPr sz="1900" b="1">
                <a:solidFill>
                  <a:srgbClr val="0A2434"/>
                </a:solidFill>
                <a:latin typeface="Arial"/>
                <a:ea typeface="Arial"/>
                <a:cs typeface="Arial"/>
              </a:rPr>
              <a:t>CAN PERSIST</a:t>
            </a:r>
          </a:p>
        </p:txBody>
      </p:sp>
      <p:sp>
        <p:nvSpPr>
          <p:cNvPr id="24" name="v16-s13-evidence-body">
            <a:extLst>
              <a:ext uri="{FF2B5EF4-FFF2-40B4-BE49-F238E27FC236}">
                <a16:creationId xmlns:a16="http://schemas.microsoft.com/office/drawing/2014/main" id="{663C1AA0-9986-4284-AEA8-C67B0A226D6E}"/>
              </a:ext>
            </a:extLst>
          </p:cNvPr>
          <p:cNvSpPr>
            <a:spLocks noGrp="1"/>
          </p:cNvSpPr>
          <p:nvPr/>
        </p:nvSpPr>
        <p:spPr>
          <a:xfrm>
            <a:off x="676275" y="3143250"/>
            <a:ext cx="3105150" cy="1905000"/>
          </a:xfrm>
          <a:prstGeom prst="rect">
            <a:avLst/>
          </a:prstGeom>
          <a:noFill/>
          <a:ln w="0">
            <a:noFill/>
            <a:prstDash val="solid"/>
          </a:ln>
        </p:spPr>
        <p:txBody>
          <a:bodyPr wrap="square" lIns="0" tIns="0" rIns="0" bIns="0" anchor="t">
            <a:noAutofit/>
          </a:bodyPr>
          <a:lstStyle/>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AI SoC repair state can exceed 16 Kb</a:t>
            </a:r>
          </a:p>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STAR interfaces repair state to OTP / eFuse</a:t>
            </a:r>
          </a:p>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HBM remap entries can persist in InfoROM</a:t>
            </a:r>
          </a:p>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HBM3 conditions can trigger permanent fuse programming</a:t>
            </a:r>
          </a:p>
        </p:txBody>
      </p:sp>
      <p:sp>
        <p:nvSpPr>
          <p:cNvPr id="25" name="v16-s13-gate-shadow">
            <a:extLst>
              <a:ext uri="{FF2B5EF4-FFF2-40B4-BE49-F238E27FC236}">
                <a16:creationId xmlns:a16="http://schemas.microsoft.com/office/drawing/2014/main" id="{F5B4123A-DC61-41CB-878A-723082B0B6A0}"/>
              </a:ext>
            </a:extLst>
          </p:cNvPr>
          <p:cNvSpPr>
            <a:spLocks noGrp="1"/>
          </p:cNvSpPr>
          <p:nvPr/>
        </p:nvSpPr>
        <p:spPr>
          <a:xfrm>
            <a:off x="4505325" y="2200275"/>
            <a:ext cx="3429000" cy="3028950"/>
          </a:xfrm>
          <a:prstGeom prst="roundRect">
            <a:avLst>
              <a:gd name="adj" fmla="val 2516"/>
            </a:avLst>
          </a:prstGeom>
          <a:solidFill>
            <a:srgbClr val="04131E"/>
          </a:solidFill>
          <a:ln w="0">
            <a:noFill/>
            <a:prstDash val="solid"/>
          </a:ln>
        </p:spPr>
        <p:txBody>
          <a:bodyPr/>
          <a:lstStyle/>
          <a:p>
            <a:endParaRPr/>
          </a:p>
        </p:txBody>
      </p:sp>
      <p:sp>
        <p:nvSpPr>
          <p:cNvPr id="26" name="v16-s13-gate">
            <a:extLst>
              <a:ext uri="{FF2B5EF4-FFF2-40B4-BE49-F238E27FC236}">
                <a16:creationId xmlns:a16="http://schemas.microsoft.com/office/drawing/2014/main" id="{68AADAAF-13BD-4253-8A0C-38033F9DD403}"/>
              </a:ext>
            </a:extLst>
          </p:cNvPr>
          <p:cNvSpPr>
            <a:spLocks noGrp="1"/>
          </p:cNvSpPr>
          <p:nvPr/>
        </p:nvSpPr>
        <p:spPr>
          <a:xfrm>
            <a:off x="4476750" y="2152650"/>
            <a:ext cx="3429000" cy="3028950"/>
          </a:xfrm>
          <a:prstGeom prst="roundRect">
            <a:avLst>
              <a:gd name="adj" fmla="val 2516"/>
            </a:avLst>
          </a:prstGeom>
          <a:solidFill>
            <a:srgbClr val="061B29"/>
          </a:solidFill>
          <a:ln w="0">
            <a:noFill/>
            <a:prstDash val="solid"/>
          </a:ln>
        </p:spPr>
        <p:txBody>
          <a:bodyPr/>
          <a:lstStyle/>
          <a:p>
            <a:endParaRPr/>
          </a:p>
        </p:txBody>
      </p:sp>
      <p:sp>
        <p:nvSpPr>
          <p:cNvPr id="27" name="v16-s13-gate-top">
            <a:extLst>
              <a:ext uri="{FF2B5EF4-FFF2-40B4-BE49-F238E27FC236}">
                <a16:creationId xmlns:a16="http://schemas.microsoft.com/office/drawing/2014/main" id="{7C161C8A-3DAF-4CF5-BCBE-909C60D9FCC2}"/>
              </a:ext>
            </a:extLst>
          </p:cNvPr>
          <p:cNvSpPr>
            <a:spLocks noGrp="1"/>
          </p:cNvSpPr>
          <p:nvPr/>
        </p:nvSpPr>
        <p:spPr>
          <a:xfrm>
            <a:off x="4476750" y="2152650"/>
            <a:ext cx="3429000" cy="57150"/>
          </a:xfrm>
          <a:prstGeom prst="roundRect">
            <a:avLst>
              <a:gd name="adj" fmla="val 50000"/>
            </a:avLst>
          </a:prstGeom>
          <a:solidFill>
            <a:srgbClr val="71ECE3"/>
          </a:solidFill>
          <a:ln w="0">
            <a:noFill/>
            <a:prstDash val="solid"/>
          </a:ln>
        </p:spPr>
        <p:txBody>
          <a:bodyPr/>
          <a:lstStyle/>
          <a:p>
            <a:endParaRPr/>
          </a:p>
        </p:txBody>
      </p:sp>
      <p:sp>
        <p:nvSpPr>
          <p:cNvPr id="28" name="v16-s13-outcome-shadow">
            <a:extLst>
              <a:ext uri="{FF2B5EF4-FFF2-40B4-BE49-F238E27FC236}">
                <a16:creationId xmlns:a16="http://schemas.microsoft.com/office/drawing/2014/main" id="{5F2A2E1D-55A0-4D62-9EFF-766DF36C536D}"/>
              </a:ext>
            </a:extLst>
          </p:cNvPr>
          <p:cNvSpPr>
            <a:spLocks noGrp="1"/>
          </p:cNvSpPr>
          <p:nvPr/>
        </p:nvSpPr>
        <p:spPr>
          <a:xfrm>
            <a:off x="8467725" y="2200275"/>
            <a:ext cx="2895600" cy="3028950"/>
          </a:xfrm>
          <a:prstGeom prst="roundRect">
            <a:avLst>
              <a:gd name="adj" fmla="val 2632"/>
            </a:avLst>
          </a:prstGeom>
          <a:solidFill>
            <a:srgbClr val="ECF2F4"/>
          </a:solidFill>
          <a:ln w="0">
            <a:noFill/>
            <a:prstDash val="solid"/>
          </a:ln>
        </p:spPr>
        <p:txBody>
          <a:bodyPr/>
          <a:lstStyle/>
          <a:p>
            <a:endParaRPr/>
          </a:p>
        </p:txBody>
      </p:sp>
      <p:sp>
        <p:nvSpPr>
          <p:cNvPr id="29" name="v16-s13-outcome">
            <a:extLst>
              <a:ext uri="{FF2B5EF4-FFF2-40B4-BE49-F238E27FC236}">
                <a16:creationId xmlns:a16="http://schemas.microsoft.com/office/drawing/2014/main" id="{32B139B5-47C2-4836-AD5A-C9BEAEA52AEB}"/>
              </a:ext>
            </a:extLst>
          </p:cNvPr>
          <p:cNvSpPr>
            <a:spLocks noGrp="1"/>
          </p:cNvSpPr>
          <p:nvPr/>
        </p:nvSpPr>
        <p:spPr>
          <a:xfrm>
            <a:off x="8439150" y="2152650"/>
            <a:ext cx="2895600" cy="3028950"/>
          </a:xfrm>
          <a:prstGeom prst="roundRect">
            <a:avLst>
              <a:gd name="adj" fmla="val 2632"/>
            </a:avLst>
          </a:prstGeom>
          <a:solidFill>
            <a:srgbClr val="E9F4EF"/>
          </a:solidFill>
          <a:ln w="10478">
            <a:solidFill>
              <a:srgbClr val="C9D6DA"/>
            </a:solidFill>
            <a:prstDash val="solid"/>
          </a:ln>
        </p:spPr>
        <p:txBody>
          <a:bodyPr/>
          <a:lstStyle/>
          <a:p>
            <a:endParaRPr/>
          </a:p>
        </p:txBody>
      </p:sp>
      <p:sp>
        <p:nvSpPr>
          <p:cNvPr id="30" name="v16-s13-outcome-top">
            <a:extLst>
              <a:ext uri="{FF2B5EF4-FFF2-40B4-BE49-F238E27FC236}">
                <a16:creationId xmlns:a16="http://schemas.microsoft.com/office/drawing/2014/main" id="{977158B9-85E2-4A15-AF50-29EABE4549F6}"/>
              </a:ext>
            </a:extLst>
          </p:cNvPr>
          <p:cNvSpPr>
            <a:spLocks noGrp="1"/>
          </p:cNvSpPr>
          <p:nvPr/>
        </p:nvSpPr>
        <p:spPr>
          <a:xfrm>
            <a:off x="8439150" y="2152650"/>
            <a:ext cx="2895600" cy="57150"/>
          </a:xfrm>
          <a:prstGeom prst="roundRect">
            <a:avLst>
              <a:gd name="adj" fmla="val 50000"/>
            </a:avLst>
          </a:prstGeom>
          <a:solidFill>
            <a:srgbClr val="176B5C"/>
          </a:solidFill>
          <a:ln w="0">
            <a:noFill/>
            <a:prstDash val="solid"/>
          </a:ln>
        </p:spPr>
        <p:txBody>
          <a:bodyPr/>
          <a:lstStyle/>
          <a:p>
            <a:endParaRPr/>
          </a:p>
        </p:txBody>
      </p:sp>
      <p:cxnSp>
        <p:nvCxnSpPr>
          <p:cNvPr id="71" name="直線單箭頭接點 70"/>
          <p:cNvCxnSpPr>
            <a:stCxn id="20" idx="3"/>
            <a:endCxn id="26" idx="1"/>
          </p:cNvCxnSpPr>
          <p:nvPr/>
        </p:nvCxnSpPr>
        <p:spPr>
          <a:xfrm>
            <a:off x="3943350" y="3667125"/>
            <a:ext cx="533400" cy="0"/>
          </a:xfrm>
          <a:prstGeom prst="straightConnector1">
            <a:avLst/>
          </a:prstGeom>
          <a:ln w="19050" cap="rnd">
            <a:solidFill>
              <a:srgbClr val="C78A4B"/>
            </a:solidFill>
            <a:prstDash val="dash"/>
            <a:round/>
            <a:tailEnd type="arrow" w="sm" len="sm"/>
          </a:ln>
        </p:spPr>
      </p:cxnSp>
      <p:cxnSp>
        <p:nvCxnSpPr>
          <p:cNvPr id="72" name="直線單箭頭接點 71"/>
          <p:cNvCxnSpPr>
            <a:stCxn id="26" idx="3"/>
            <a:endCxn id="29" idx="1"/>
          </p:cNvCxnSpPr>
          <p:nvPr/>
        </p:nvCxnSpPr>
        <p:spPr>
          <a:xfrm>
            <a:off x="7905750" y="3667125"/>
            <a:ext cx="533400" cy="0"/>
          </a:xfrm>
          <a:prstGeom prst="straightConnector1">
            <a:avLst/>
          </a:prstGeom>
          <a:ln w="19050" cap="rnd">
            <a:solidFill>
              <a:srgbClr val="2B9D7A"/>
            </a:solidFill>
            <a:prstDash val="dash"/>
            <a:round/>
            <a:tailEnd type="arrow" w="sm" len="sm"/>
          </a:ln>
        </p:spPr>
      </p:cxnSp>
      <p:sp>
        <p:nvSpPr>
          <p:cNvPr id="33" name="v16-s13-gate-eyebrow">
            <a:extLst>
              <a:ext uri="{FF2B5EF4-FFF2-40B4-BE49-F238E27FC236}">
                <a16:creationId xmlns:a16="http://schemas.microsoft.com/office/drawing/2014/main" id="{18552695-AA10-42D9-A4E1-692D99A2E6E9}"/>
              </a:ext>
            </a:extLst>
          </p:cNvPr>
          <p:cNvSpPr>
            <a:spLocks noGrp="1"/>
          </p:cNvSpPr>
          <p:nvPr/>
        </p:nvSpPr>
        <p:spPr>
          <a:xfrm>
            <a:off x="4638675" y="2295525"/>
            <a:ext cx="31051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940" b="1">
                <a:solidFill>
                  <a:srgbClr val="71ECE3"/>
                </a:solidFill>
                <a:latin typeface="Consolas"/>
                <a:ea typeface="Consolas"/>
                <a:cs typeface="Consolas"/>
              </a:rPr>
              <a:t>CLOSE THE LOCUS</a:t>
            </a:r>
          </a:p>
        </p:txBody>
      </p:sp>
      <p:sp>
        <p:nvSpPr>
          <p:cNvPr id="34" name="v16-s13-gate-title">
            <a:extLst>
              <a:ext uri="{FF2B5EF4-FFF2-40B4-BE49-F238E27FC236}">
                <a16:creationId xmlns:a16="http://schemas.microsoft.com/office/drawing/2014/main" id="{10135E22-82AA-44A6-B3D5-7D3647F3D3A5}"/>
              </a:ext>
            </a:extLst>
          </p:cNvPr>
          <p:cNvSpPr>
            <a:spLocks noGrp="1"/>
          </p:cNvSpPr>
          <p:nvPr/>
        </p:nvSpPr>
        <p:spPr>
          <a:xfrm>
            <a:off x="4638675" y="2514600"/>
            <a:ext cx="3105150" cy="257175"/>
          </a:xfrm>
          <a:prstGeom prst="rect">
            <a:avLst/>
          </a:prstGeom>
          <a:noFill/>
          <a:ln w="0">
            <a:noFill/>
            <a:prstDash val="solid"/>
          </a:ln>
        </p:spPr>
        <p:txBody>
          <a:bodyPr wrap="square" lIns="0" tIns="0" rIns="0" bIns="0" anchor="t">
            <a:noAutofit/>
          </a:bodyPr>
          <a:lstStyle/>
          <a:p>
            <a:pPr algn="l">
              <a:lnSpc>
                <a:spcPct val="98000"/>
              </a:lnSpc>
              <a:buNone/>
              <a:defRPr sz="1900" b="1">
                <a:solidFill>
                  <a:srgbClr val="FFFFFF"/>
                </a:solidFill>
                <a:latin typeface="Arial"/>
                <a:ea typeface="Arial"/>
                <a:cs typeface="Arial"/>
              </a:defRPr>
            </a:pPr>
            <a:r>
              <a:rPr sz="1900" b="1">
                <a:solidFill>
                  <a:srgbClr val="FFFFFF"/>
                </a:solidFill>
                <a:latin typeface="Arial"/>
                <a:ea typeface="Arial"/>
                <a:cs typeface="Arial"/>
              </a:rPr>
              <a:t>SIX REQUIRED ANSWERS</a:t>
            </a:r>
          </a:p>
        </p:txBody>
      </p:sp>
      <p:sp>
        <p:nvSpPr>
          <p:cNvPr id="35" name="v16-s13-gate-body">
            <a:extLst>
              <a:ext uri="{FF2B5EF4-FFF2-40B4-BE49-F238E27FC236}">
                <a16:creationId xmlns:a16="http://schemas.microsoft.com/office/drawing/2014/main" id="{D8855F39-D933-4532-8641-7990C8569809}"/>
              </a:ext>
            </a:extLst>
          </p:cNvPr>
          <p:cNvSpPr>
            <a:spLocks noGrp="1"/>
          </p:cNvSpPr>
          <p:nvPr/>
        </p:nvSpPr>
        <p:spPr>
          <a:xfrm>
            <a:off x="4638675" y="2819400"/>
            <a:ext cx="3105150" cy="2228850"/>
          </a:xfrm>
          <a:prstGeom prst="rect">
            <a:avLst/>
          </a:prstGeom>
          <a:noFill/>
          <a:ln w="0">
            <a:noFill/>
            <a:prstDash val="solid"/>
          </a:ln>
        </p:spPr>
        <p:txBody>
          <a:bodyPr wrap="square" lIns="0" tIns="0" rIns="0" bIns="0" anchor="t">
            <a:noAutofit/>
          </a:bodyPr>
          <a:lstStyle/>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1  authoritative owner</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2  die / controller / platform location</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3  payload + bit budget</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4  programming rail / pads / current</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5  wafer / package / field authority</a:t>
            </a:r>
          </a:p>
          <a:p>
            <a:pPr algn="l">
              <a:lnSpc>
                <a:spcPct val="105000"/>
              </a:lnSpc>
              <a:buNone/>
              <a:defRPr sz="1520" b="0">
                <a:solidFill>
                  <a:srgbClr val="C8D9E0"/>
                </a:solidFill>
                <a:latin typeface="Arial"/>
                <a:ea typeface="Arial"/>
                <a:cs typeface="Arial"/>
              </a:defRPr>
            </a:pPr>
            <a:r>
              <a:rPr sz="1520" b="0">
                <a:solidFill>
                  <a:srgbClr val="C8D9E0"/>
                </a:solidFill>
                <a:latin typeface="Arial"/>
                <a:ea typeface="Arial"/>
                <a:cs typeface="Arial"/>
              </a:rPr>
              <a:t>6  recovery + attestation semantics</a:t>
            </a:r>
          </a:p>
        </p:txBody>
      </p:sp>
      <p:sp>
        <p:nvSpPr>
          <p:cNvPr id="36" name="v16-s13-outcome-eyebrow">
            <a:extLst>
              <a:ext uri="{FF2B5EF4-FFF2-40B4-BE49-F238E27FC236}">
                <a16:creationId xmlns:a16="http://schemas.microsoft.com/office/drawing/2014/main" id="{B3C78679-345D-439F-81E8-D827170A432B}"/>
              </a:ext>
            </a:extLst>
          </p:cNvPr>
          <p:cNvSpPr>
            <a:spLocks noGrp="1"/>
          </p:cNvSpPr>
          <p:nvPr/>
        </p:nvSpPr>
        <p:spPr>
          <a:xfrm>
            <a:off x="8601075" y="2295525"/>
            <a:ext cx="25717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ea typeface="Consolas"/>
                <a:cs typeface="Consolas"/>
              </a:rPr>
              <a:t>ONLY THEN</a:t>
            </a:r>
          </a:p>
        </p:txBody>
      </p:sp>
      <p:sp>
        <p:nvSpPr>
          <p:cNvPr id="37" name="v16-s13-outcome-title">
            <a:extLst>
              <a:ext uri="{FF2B5EF4-FFF2-40B4-BE49-F238E27FC236}">
                <a16:creationId xmlns:a16="http://schemas.microsoft.com/office/drawing/2014/main" id="{4F0392B4-447B-4696-B556-F13CFA0E418D}"/>
              </a:ext>
            </a:extLst>
          </p:cNvPr>
          <p:cNvSpPr>
            <a:spLocks noGrp="1"/>
          </p:cNvSpPr>
          <p:nvPr/>
        </p:nvSpPr>
        <p:spPr>
          <a:xfrm>
            <a:off x="8601075" y="2514600"/>
            <a:ext cx="2571750" cy="533400"/>
          </a:xfrm>
          <a:prstGeom prst="rect">
            <a:avLst/>
          </a:prstGeom>
          <a:noFill/>
          <a:ln w="0">
            <a:noFill/>
            <a:prstDash val="solid"/>
          </a:ln>
        </p:spPr>
        <p:txBody>
          <a:bodyPr wrap="square" lIns="0" tIns="0" rIns="0" bIns="0" anchor="t">
            <a:noAutofit/>
          </a:bodyPr>
          <a:lstStyle/>
          <a:p>
            <a:pPr algn="l">
              <a:lnSpc>
                <a:spcPct val="98000"/>
              </a:lnSpc>
              <a:buNone/>
              <a:defRPr sz="1850" b="1">
                <a:solidFill>
                  <a:srgbClr val="0A2434"/>
                </a:solidFill>
                <a:latin typeface="Arial"/>
                <a:ea typeface="Arial"/>
                <a:cs typeface="Arial"/>
              </a:defRPr>
            </a:pPr>
            <a:r>
              <a:rPr sz="1850" b="1">
                <a:solidFill>
                  <a:srgbClr val="0A2434"/>
                </a:solidFill>
                <a:latin typeface="Arial"/>
                <a:ea typeface="Arial"/>
                <a:cs typeface="Arial"/>
              </a:rPr>
              <a:t>QUALIFY</a:t>
            </a:r>
          </a:p>
          <a:p>
            <a:pPr algn="l">
              <a:lnSpc>
                <a:spcPct val="98000"/>
              </a:lnSpc>
              <a:buNone/>
              <a:defRPr sz="1850" b="1">
                <a:solidFill>
                  <a:srgbClr val="0A2434"/>
                </a:solidFill>
                <a:latin typeface="Arial"/>
                <a:ea typeface="Arial"/>
                <a:cs typeface="Arial"/>
              </a:defRPr>
            </a:pPr>
            <a:r>
              <a:rPr sz="1850" b="1">
                <a:solidFill>
                  <a:srgbClr val="0A2434"/>
                </a:solidFill>
                <a:latin typeface="Arial"/>
                <a:ea typeface="Arial"/>
                <a:cs typeface="Arial"/>
              </a:rPr>
              <a:t>TECHNOLOGY</a:t>
            </a:r>
          </a:p>
        </p:txBody>
      </p:sp>
      <p:sp>
        <p:nvSpPr>
          <p:cNvPr id="38" name="v16-s13-outcome-body">
            <a:extLst>
              <a:ext uri="{FF2B5EF4-FFF2-40B4-BE49-F238E27FC236}">
                <a16:creationId xmlns:a16="http://schemas.microsoft.com/office/drawing/2014/main" id="{CF10A7A5-76B6-44A1-B08C-504EB521146C}"/>
              </a:ext>
            </a:extLst>
          </p:cNvPr>
          <p:cNvSpPr>
            <a:spLocks noGrp="1"/>
          </p:cNvSpPr>
          <p:nvPr/>
        </p:nvSpPr>
        <p:spPr>
          <a:xfrm>
            <a:off x="8601075" y="3114675"/>
            <a:ext cx="2571750" cy="1952625"/>
          </a:xfrm>
          <a:prstGeom prst="rect">
            <a:avLst/>
          </a:prstGeom>
          <a:noFill/>
          <a:ln w="0">
            <a:noFill/>
            <a:prstDash val="solid"/>
          </a:ln>
        </p:spPr>
        <p:txBody>
          <a:bodyPr wrap="square" lIns="0" tIns="0" rIns="0" bIns="0" anchor="t">
            <a:noAutofit/>
          </a:bodyPr>
          <a:lstStyle/>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OTP · immutable / monotonic</a:t>
            </a:r>
          </a:p>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constraints fit</a:t>
            </a:r>
          </a:p>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eFuse · density / pads / current</a:t>
            </a:r>
          </a:p>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PPA acceptable</a:t>
            </a:r>
          </a:p>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OTHER NVM · rewrite / payload</a:t>
            </a:r>
          </a:p>
          <a:p>
            <a:pPr algn="l">
              <a:lnSpc>
                <a:spcPct val="105000"/>
              </a:lnSpc>
              <a:buNone/>
              <a:defRPr sz="1450" b="0">
                <a:solidFill>
                  <a:srgbClr val="385365"/>
                </a:solidFill>
                <a:latin typeface="Arial"/>
                <a:ea typeface="Arial"/>
                <a:cs typeface="Arial"/>
              </a:defRPr>
            </a:pPr>
            <a:r>
              <a:rPr sz="1450" b="0">
                <a:solidFill>
                  <a:srgbClr val="385365"/>
                </a:solidFill>
                <a:latin typeface="Arial"/>
                <a:ea typeface="Arial"/>
                <a:cs typeface="Arial"/>
              </a:rPr>
              <a:t>exceeds contract</a:t>
            </a:r>
          </a:p>
        </p:txBody>
      </p:sp>
      <p:sp>
        <p:nvSpPr>
          <p:cNvPr id="39" name="v16-s13-boundary">
            <a:extLst>
              <a:ext uri="{FF2B5EF4-FFF2-40B4-BE49-F238E27FC236}">
                <a16:creationId xmlns:a16="http://schemas.microsoft.com/office/drawing/2014/main" id="{BAE518AD-7CBD-4990-9732-FFE740DE2F4C}"/>
              </a:ext>
            </a:extLst>
          </p:cNvPr>
          <p:cNvSpPr>
            <a:spLocks noGrp="1"/>
          </p:cNvSpPr>
          <p:nvPr/>
        </p:nvSpPr>
        <p:spPr>
          <a:xfrm>
            <a:off x="514350" y="5562600"/>
            <a:ext cx="10820400" cy="571500"/>
          </a:xfrm>
          <a:prstGeom prst="roundRect">
            <a:avLst>
              <a:gd name="adj" fmla="val 13333"/>
            </a:avLst>
          </a:prstGeom>
          <a:solidFill>
            <a:srgbClr val="061B29"/>
          </a:solidFill>
          <a:ln w="0">
            <a:noFill/>
            <a:prstDash val="solid"/>
          </a:ln>
        </p:spPr>
        <p:txBody>
          <a:bodyPr/>
          <a:lstStyle/>
          <a:p>
            <a:endParaRPr/>
          </a:p>
        </p:txBody>
      </p:sp>
      <p:sp>
        <p:nvSpPr>
          <p:cNvPr id="40" name="v16-s13-boundary-text">
            <a:extLst>
              <a:ext uri="{FF2B5EF4-FFF2-40B4-BE49-F238E27FC236}">
                <a16:creationId xmlns:a16="http://schemas.microsoft.com/office/drawing/2014/main" id="{97F7894F-4E35-4F2A-A8C0-F14566860569}"/>
              </a:ext>
            </a:extLst>
          </p:cNvPr>
          <p:cNvSpPr>
            <a:spLocks noGrp="1"/>
          </p:cNvSpPr>
          <p:nvPr/>
        </p:nvSpPr>
        <p:spPr>
          <a:xfrm>
            <a:off x="685800" y="5657850"/>
            <a:ext cx="10477500" cy="400050"/>
          </a:xfrm>
          <a:prstGeom prst="rect">
            <a:avLst/>
          </a:prstGeom>
          <a:noFill/>
          <a:ln w="0">
            <a:noFill/>
            <a:prstDash val="solid"/>
          </a:ln>
        </p:spPr>
        <p:txBody>
          <a:bodyPr wrap="square" lIns="0" tIns="0" rIns="0" bIns="0" anchor="ctr">
            <a:noAutofit/>
          </a:bodyPr>
          <a:lstStyle/>
          <a:p>
            <a:pPr algn="l">
              <a:lnSpc>
                <a:spcPct val="100000"/>
              </a:lnSpc>
              <a:buNone/>
              <a:defRPr sz="1530" b="1">
                <a:solidFill>
                  <a:srgbClr val="FFFFFF"/>
                </a:solidFill>
                <a:latin typeface="Arial"/>
                <a:ea typeface="Arial"/>
                <a:cs typeface="Arial"/>
              </a:defRPr>
            </a:pPr>
            <a:r>
              <a:rPr sz="1530" b="1">
                <a:solidFill>
                  <a:srgbClr val="FFFFFF"/>
                </a:solidFill>
                <a:latin typeface="Arial"/>
                <a:ea typeface="Arial"/>
                <a:cs typeface="Arial"/>
              </a:rPr>
              <a:t>Persistent repair ≠ Base Die–only ≠ Logic Die–only ≠ OTP-only</a:t>
            </a:r>
          </a:p>
        </p:txBody>
      </p:sp>
    </p:spTree>
    <p:extLst>
      <p:ext uri="{BB962C8B-B14F-4D97-AF65-F5344CB8AC3E}">
        <p14:creationId xmlns:p14="http://schemas.microsoft.com/office/powerpoint/2010/main" val="1056388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EEE7"/>
        </a:solidFill>
        <a:effectLst/>
      </p:bgPr>
    </p:bg>
    <p:spTree>
      <p:nvGrpSpPr>
        <p:cNvPr id="1" name=""/>
        <p:cNvGrpSpPr/>
        <p:nvPr/>
      </p:nvGrpSpPr>
      <p:grpSpPr>
        <a:xfrm>
          <a:off x="0" y="0"/>
          <a:ext cx="0" cy="0"/>
          <a:chOff x="0" y="0"/>
          <a:chExt cx="0" cy="0"/>
        </a:xfrm>
      </p:grpSpPr>
      <p:sp>
        <p:nvSpPr>
          <p:cNvPr id="72" name="v16-bg-14">
            <a:extLst>
              <a:ext uri="{FF2B5EF4-FFF2-40B4-BE49-F238E27FC236}">
                <a16:creationId xmlns:a16="http://schemas.microsoft.com/office/drawing/2014/main" id="{B423C833-EA28-4E7F-9C84-3B003CCFAAC2}"/>
              </a:ext>
            </a:extLst>
          </p:cNvPr>
          <p:cNvSpPr>
            <a:spLocks noGrp="1"/>
          </p:cNvSpPr>
          <p:nvPr/>
        </p:nvSpPr>
        <p:spPr>
          <a:xfrm>
            <a:off x="0" y="0"/>
            <a:ext cx="12192000" cy="6858000"/>
          </a:xfrm>
          <a:prstGeom prst="rect">
            <a:avLst/>
          </a:prstGeom>
          <a:solidFill>
            <a:srgbClr val="F3F7F8"/>
          </a:solidFill>
          <a:ln w="0">
            <a:noFill/>
            <a:prstDash val="solid"/>
          </a:ln>
        </p:spPr>
        <p:txBody>
          <a:bodyPr/>
          <a:lstStyle/>
          <a:p>
            <a:endParaRPr/>
          </a:p>
        </p:txBody>
      </p:sp>
      <p:sp>
        <p:nvSpPr>
          <p:cNvPr id="2" name="v16-accent-14">
            <a:extLst>
              <a:ext uri="{FF2B5EF4-FFF2-40B4-BE49-F238E27FC236}">
                <a16:creationId xmlns:a16="http://schemas.microsoft.com/office/drawing/2014/main" id="{2341F009-E1B5-4541-B136-14A5876BC766}"/>
              </a:ext>
            </a:extLst>
          </p:cNvPr>
          <p:cNvSpPr>
            <a:spLocks noGrp="1"/>
          </p:cNvSpPr>
          <p:nvPr/>
        </p:nvSpPr>
        <p:spPr>
          <a:xfrm>
            <a:off x="0" y="0"/>
            <a:ext cx="66675" cy="6858000"/>
          </a:xfrm>
          <a:prstGeom prst="rect">
            <a:avLst/>
          </a:prstGeom>
          <a:solidFill>
            <a:srgbClr val="11D2D0"/>
          </a:solidFill>
          <a:ln w="0">
            <a:noFill/>
            <a:prstDash val="solid"/>
          </a:ln>
        </p:spPr>
        <p:txBody>
          <a:bodyPr/>
          <a:lstStyle/>
          <a:p>
            <a:endParaRPr/>
          </a:p>
        </p:txBody>
      </p:sp>
      <p:sp>
        <p:nvSpPr>
          <p:cNvPr id="3" name="v16-section-14">
            <a:extLst>
              <a:ext uri="{FF2B5EF4-FFF2-40B4-BE49-F238E27FC236}">
                <a16:creationId xmlns:a16="http://schemas.microsoft.com/office/drawing/2014/main" id="{2FDABED7-46F2-4ED8-BFB6-24EB539AAA21}"/>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80" b="1">
                <a:solidFill>
                  <a:srgbClr val="176B5C"/>
                </a:solidFill>
                <a:latin typeface="Consolas"/>
                <a:ea typeface="Consolas"/>
                <a:cs typeface="Consolas"/>
              </a:rPr>
              <a:t>APPENDIX E · PRODUCT-FIT CONTROL</a:t>
            </a:r>
          </a:p>
        </p:txBody>
      </p:sp>
      <p:sp>
        <p:nvSpPr>
          <p:cNvPr id="4" name="v16-title-14">
            <a:extLst>
              <a:ext uri="{FF2B5EF4-FFF2-40B4-BE49-F238E27FC236}">
                <a16:creationId xmlns:a16="http://schemas.microsoft.com/office/drawing/2014/main" id="{FF9FF838-9587-485F-A127-5B9A64052707}"/>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800" b="1">
                <a:solidFill>
                  <a:srgbClr val="0A2434"/>
                </a:solidFill>
                <a:latin typeface="Arial"/>
              </a:rPr>
              <a:t>A Candidate Advances Only When Five Peer Gates Close</a:t>
            </a:r>
          </a:p>
        </p:txBody>
      </p:sp>
      <p:sp>
        <p:nvSpPr>
          <p:cNvPr id="5" name="v16-subtitle-14">
            <a:extLst>
              <a:ext uri="{FF2B5EF4-FFF2-40B4-BE49-F238E27FC236}">
                <a16:creationId xmlns:a16="http://schemas.microsoft.com/office/drawing/2014/main" id="{E83922F1-06D9-4816-B21B-9A5D1D1935E6}"/>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480" b="0">
                <a:solidFill>
                  <a:srgbClr val="385365"/>
                </a:solidFill>
                <a:latin typeface="Arial"/>
                <a:ea typeface="Arial"/>
                <a:cs typeface="Arial"/>
              </a:rPr>
              <a:t>The gates are parallel evidence requirements—not a serial maturity ladder</a:t>
            </a:r>
          </a:p>
        </p:txBody>
      </p:sp>
      <p:sp>
        <p:nvSpPr>
          <p:cNvPr id="6" name="motif-line-0">
            <a:extLst>
              <a:ext uri="{FF2B5EF4-FFF2-40B4-BE49-F238E27FC236}">
                <a16:creationId xmlns:a16="http://schemas.microsoft.com/office/drawing/2014/main" id="{3A3ABC7C-2964-44DF-8A7A-43629A81BAC6}"/>
              </a:ext>
            </a:extLst>
          </p:cNvPr>
          <p:cNvSpPr>
            <a:spLocks noGrp="1"/>
          </p:cNvSpPr>
          <p:nvPr/>
        </p:nvSpPr>
        <p:spPr>
          <a:xfrm>
            <a:off x="10477500" y="1066800"/>
            <a:ext cx="1123950" cy="9525"/>
          </a:xfrm>
          <a:prstGeom prst="rect">
            <a:avLst/>
          </a:prstGeom>
          <a:solidFill>
            <a:srgbClr val="D9E6E9"/>
          </a:solidFill>
          <a:ln w="0">
            <a:noFill/>
            <a:prstDash val="solid"/>
          </a:ln>
        </p:spPr>
        <p:txBody>
          <a:bodyPr/>
          <a:lstStyle/>
          <a:p>
            <a:endParaRPr/>
          </a:p>
        </p:txBody>
      </p:sp>
      <p:sp>
        <p:nvSpPr>
          <p:cNvPr id="7" name="motif-dot-0">
            <a:extLst>
              <a:ext uri="{FF2B5EF4-FFF2-40B4-BE49-F238E27FC236}">
                <a16:creationId xmlns:a16="http://schemas.microsoft.com/office/drawing/2014/main" id="{CC4BD9F1-6596-401E-9959-C4215F809FD6}"/>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txBody>
          <a:bodyPr/>
          <a:lstStyle/>
          <a:p>
            <a:endParaRPr/>
          </a:p>
        </p:txBody>
      </p:sp>
      <p:sp>
        <p:nvSpPr>
          <p:cNvPr id="8" name="motif-line-1">
            <a:extLst>
              <a:ext uri="{FF2B5EF4-FFF2-40B4-BE49-F238E27FC236}">
                <a16:creationId xmlns:a16="http://schemas.microsoft.com/office/drawing/2014/main" id="{58A88BBC-7CF3-4419-9C57-61EEBF211530}"/>
              </a:ext>
            </a:extLst>
          </p:cNvPr>
          <p:cNvSpPr>
            <a:spLocks noGrp="1"/>
          </p:cNvSpPr>
          <p:nvPr/>
        </p:nvSpPr>
        <p:spPr>
          <a:xfrm>
            <a:off x="10706100" y="1143000"/>
            <a:ext cx="952500" cy="9525"/>
          </a:xfrm>
          <a:prstGeom prst="rect">
            <a:avLst/>
          </a:prstGeom>
          <a:solidFill>
            <a:srgbClr val="D9E6E9"/>
          </a:solidFill>
          <a:ln w="0">
            <a:noFill/>
            <a:prstDash val="solid"/>
          </a:ln>
        </p:spPr>
        <p:txBody>
          <a:bodyPr/>
          <a:lstStyle/>
          <a:p>
            <a:endParaRPr/>
          </a:p>
        </p:txBody>
      </p:sp>
      <p:sp>
        <p:nvSpPr>
          <p:cNvPr id="9" name="motif-dot-1">
            <a:extLst>
              <a:ext uri="{FF2B5EF4-FFF2-40B4-BE49-F238E27FC236}">
                <a16:creationId xmlns:a16="http://schemas.microsoft.com/office/drawing/2014/main" id="{713742C1-8F60-4B1A-B3F8-F75A217B4388}"/>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txBody>
          <a:bodyPr/>
          <a:lstStyle/>
          <a:p>
            <a:endParaRPr/>
          </a:p>
        </p:txBody>
      </p:sp>
      <p:sp>
        <p:nvSpPr>
          <p:cNvPr id="10" name="motif-line-2">
            <a:extLst>
              <a:ext uri="{FF2B5EF4-FFF2-40B4-BE49-F238E27FC236}">
                <a16:creationId xmlns:a16="http://schemas.microsoft.com/office/drawing/2014/main" id="{3DBFBEF8-E34F-44DC-A25C-82987AD195E2}"/>
              </a:ext>
            </a:extLst>
          </p:cNvPr>
          <p:cNvSpPr>
            <a:spLocks noGrp="1"/>
          </p:cNvSpPr>
          <p:nvPr/>
        </p:nvSpPr>
        <p:spPr>
          <a:xfrm>
            <a:off x="10934700" y="1219200"/>
            <a:ext cx="781050" cy="9525"/>
          </a:xfrm>
          <a:prstGeom prst="rect">
            <a:avLst/>
          </a:prstGeom>
          <a:solidFill>
            <a:srgbClr val="D9E6E9"/>
          </a:solidFill>
          <a:ln w="0">
            <a:noFill/>
            <a:prstDash val="solid"/>
          </a:ln>
        </p:spPr>
        <p:txBody>
          <a:bodyPr/>
          <a:lstStyle/>
          <a:p>
            <a:endParaRPr/>
          </a:p>
        </p:txBody>
      </p:sp>
      <p:sp>
        <p:nvSpPr>
          <p:cNvPr id="11" name="motif-dot-2">
            <a:extLst>
              <a:ext uri="{FF2B5EF4-FFF2-40B4-BE49-F238E27FC236}">
                <a16:creationId xmlns:a16="http://schemas.microsoft.com/office/drawing/2014/main" id="{DF5F3EFB-24C6-444B-9095-FAE0C9123DC8}"/>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txBody>
          <a:bodyPr/>
          <a:lstStyle/>
          <a:p>
            <a:endParaRPr/>
          </a:p>
        </p:txBody>
      </p:sp>
      <p:sp>
        <p:nvSpPr>
          <p:cNvPr id="12" name="motif-line-3">
            <a:extLst>
              <a:ext uri="{FF2B5EF4-FFF2-40B4-BE49-F238E27FC236}">
                <a16:creationId xmlns:a16="http://schemas.microsoft.com/office/drawing/2014/main" id="{25C2844C-D208-43E6-A8CF-C24C0E111B88}"/>
              </a:ext>
            </a:extLst>
          </p:cNvPr>
          <p:cNvSpPr>
            <a:spLocks noGrp="1"/>
          </p:cNvSpPr>
          <p:nvPr/>
        </p:nvSpPr>
        <p:spPr>
          <a:xfrm>
            <a:off x="11163300" y="1295400"/>
            <a:ext cx="609600" cy="9525"/>
          </a:xfrm>
          <a:prstGeom prst="rect">
            <a:avLst/>
          </a:prstGeom>
          <a:solidFill>
            <a:srgbClr val="D9E6E9"/>
          </a:solidFill>
          <a:ln w="0">
            <a:noFill/>
            <a:prstDash val="solid"/>
          </a:ln>
        </p:spPr>
        <p:txBody>
          <a:bodyPr/>
          <a:lstStyle/>
          <a:p>
            <a:endParaRPr/>
          </a:p>
        </p:txBody>
      </p:sp>
      <p:sp>
        <p:nvSpPr>
          <p:cNvPr id="13" name="motif-dot-3">
            <a:extLst>
              <a:ext uri="{FF2B5EF4-FFF2-40B4-BE49-F238E27FC236}">
                <a16:creationId xmlns:a16="http://schemas.microsoft.com/office/drawing/2014/main" id="{D7A10107-C54A-44BD-9A4E-C6FD2DB50937}"/>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txBody>
          <a:bodyPr/>
          <a:lstStyle/>
          <a:p>
            <a:endParaRPr/>
          </a:p>
        </p:txBody>
      </p:sp>
      <p:sp>
        <p:nvSpPr>
          <p:cNvPr id="14" name="motif-line-4">
            <a:extLst>
              <a:ext uri="{FF2B5EF4-FFF2-40B4-BE49-F238E27FC236}">
                <a16:creationId xmlns:a16="http://schemas.microsoft.com/office/drawing/2014/main" id="{5D7ADCDA-0659-443C-9841-C9A78B7CA874}"/>
              </a:ext>
            </a:extLst>
          </p:cNvPr>
          <p:cNvSpPr>
            <a:spLocks noGrp="1"/>
          </p:cNvSpPr>
          <p:nvPr/>
        </p:nvSpPr>
        <p:spPr>
          <a:xfrm>
            <a:off x="11391900" y="1371600"/>
            <a:ext cx="438150" cy="9525"/>
          </a:xfrm>
          <a:prstGeom prst="rect">
            <a:avLst/>
          </a:prstGeom>
          <a:solidFill>
            <a:srgbClr val="D9E6E9"/>
          </a:solidFill>
          <a:ln w="0">
            <a:noFill/>
            <a:prstDash val="solid"/>
          </a:ln>
        </p:spPr>
        <p:txBody>
          <a:bodyPr/>
          <a:lstStyle/>
          <a:p>
            <a:endParaRPr/>
          </a:p>
        </p:txBody>
      </p:sp>
      <p:sp>
        <p:nvSpPr>
          <p:cNvPr id="15" name="motif-dot-4">
            <a:extLst>
              <a:ext uri="{FF2B5EF4-FFF2-40B4-BE49-F238E27FC236}">
                <a16:creationId xmlns:a16="http://schemas.microsoft.com/office/drawing/2014/main" id="{A3580D84-2AEC-4EED-B128-E37775E6C1E2}"/>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txBody>
          <a:bodyPr/>
          <a:lstStyle/>
          <a:p>
            <a:endParaRPr/>
          </a:p>
        </p:txBody>
      </p:sp>
      <p:sp>
        <p:nvSpPr>
          <p:cNvPr id="16" name="v16-footer-rule-14">
            <a:extLst>
              <a:ext uri="{FF2B5EF4-FFF2-40B4-BE49-F238E27FC236}">
                <a16:creationId xmlns:a16="http://schemas.microsoft.com/office/drawing/2014/main" id="{B789EDB8-55FC-4077-A0EC-3E091D48422E}"/>
              </a:ext>
            </a:extLst>
          </p:cNvPr>
          <p:cNvSpPr>
            <a:spLocks noGrp="1"/>
          </p:cNvSpPr>
          <p:nvPr/>
        </p:nvSpPr>
        <p:spPr>
          <a:xfrm>
            <a:off x="514350" y="6419850"/>
            <a:ext cx="11163300" cy="9525"/>
          </a:xfrm>
          <a:prstGeom prst="rect">
            <a:avLst/>
          </a:prstGeom>
          <a:solidFill>
            <a:srgbClr val="AFC1C8"/>
          </a:solidFill>
          <a:ln w="0">
            <a:noFill/>
            <a:prstDash val="solid"/>
          </a:ln>
        </p:spPr>
        <p:txBody>
          <a:bodyPr/>
          <a:lstStyle/>
          <a:p>
            <a:endParaRPr/>
          </a:p>
        </p:txBody>
      </p:sp>
      <p:sp>
        <p:nvSpPr>
          <p:cNvPr id="17" name="v16-footer-label-14">
            <a:extLst>
              <a:ext uri="{FF2B5EF4-FFF2-40B4-BE49-F238E27FC236}">
                <a16:creationId xmlns:a16="http://schemas.microsoft.com/office/drawing/2014/main" id="{67A2AADF-E8C9-456B-8B31-E5ADF0D2C304}"/>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14">
            <a:extLst>
              <a:ext uri="{FF2B5EF4-FFF2-40B4-BE49-F238E27FC236}">
                <a16:creationId xmlns:a16="http://schemas.microsoft.com/office/drawing/2014/main" id="{3E931963-A92D-4012-B321-0D9254EDA721}"/>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17</a:t>
            </a:r>
          </a:p>
        </p:txBody>
      </p:sp>
      <p:sp>
        <p:nvSpPr>
          <p:cNvPr id="19" name="v16-s14-g1-shadow">
            <a:extLst>
              <a:ext uri="{FF2B5EF4-FFF2-40B4-BE49-F238E27FC236}">
                <a16:creationId xmlns:a16="http://schemas.microsoft.com/office/drawing/2014/main" id="{79973385-BE28-4BBA-A657-3D70DBDCE953}"/>
              </a:ext>
            </a:extLst>
          </p:cNvPr>
          <p:cNvSpPr>
            <a:spLocks noGrp="1"/>
          </p:cNvSpPr>
          <p:nvPr/>
        </p:nvSpPr>
        <p:spPr>
          <a:xfrm>
            <a:off x="542925" y="2085975"/>
            <a:ext cx="3429000" cy="628650"/>
          </a:xfrm>
          <a:prstGeom prst="roundRect">
            <a:avLst>
              <a:gd name="adj" fmla="val 12121"/>
            </a:avLst>
          </a:prstGeom>
          <a:solidFill>
            <a:srgbClr val="ECF2F4"/>
          </a:solidFill>
          <a:ln w="0">
            <a:noFill/>
            <a:prstDash val="solid"/>
          </a:ln>
        </p:spPr>
        <p:txBody>
          <a:bodyPr/>
          <a:lstStyle/>
          <a:p>
            <a:endParaRPr/>
          </a:p>
        </p:txBody>
      </p:sp>
      <p:sp>
        <p:nvSpPr>
          <p:cNvPr id="20" name="v16-s14-g1">
            <a:extLst>
              <a:ext uri="{FF2B5EF4-FFF2-40B4-BE49-F238E27FC236}">
                <a16:creationId xmlns:a16="http://schemas.microsoft.com/office/drawing/2014/main" id="{01D217E5-4DFC-4EBA-B191-6A94D8D6D42C}"/>
              </a:ext>
            </a:extLst>
          </p:cNvPr>
          <p:cNvSpPr>
            <a:spLocks noGrp="1"/>
          </p:cNvSpPr>
          <p:nvPr/>
        </p:nvSpPr>
        <p:spPr>
          <a:xfrm>
            <a:off x="514350" y="2038350"/>
            <a:ext cx="3429000" cy="628650"/>
          </a:xfrm>
          <a:prstGeom prst="roundRect">
            <a:avLst>
              <a:gd name="adj" fmla="val 12121"/>
            </a:avLst>
          </a:prstGeom>
          <a:solidFill>
            <a:srgbClr val="E4F4F4"/>
          </a:solidFill>
          <a:ln w="10478">
            <a:solidFill>
              <a:srgbClr val="C9D6DA"/>
            </a:solidFill>
            <a:prstDash val="solid"/>
          </a:ln>
        </p:spPr>
        <p:txBody>
          <a:bodyPr/>
          <a:lstStyle/>
          <a:p>
            <a:endParaRPr/>
          </a:p>
        </p:txBody>
      </p:sp>
      <p:sp>
        <p:nvSpPr>
          <p:cNvPr id="21" name="v16-s14-g1-top">
            <a:extLst>
              <a:ext uri="{FF2B5EF4-FFF2-40B4-BE49-F238E27FC236}">
                <a16:creationId xmlns:a16="http://schemas.microsoft.com/office/drawing/2014/main" id="{C30AC9CF-4865-4E5B-A750-5816E37CF89F}"/>
              </a:ext>
            </a:extLst>
          </p:cNvPr>
          <p:cNvSpPr>
            <a:spLocks noGrp="1"/>
          </p:cNvSpPr>
          <p:nvPr/>
        </p:nvSpPr>
        <p:spPr>
          <a:xfrm>
            <a:off x="514350" y="2038350"/>
            <a:ext cx="3429000" cy="57150"/>
          </a:xfrm>
          <a:prstGeom prst="roundRect">
            <a:avLst>
              <a:gd name="adj" fmla="val 50000"/>
            </a:avLst>
          </a:prstGeom>
          <a:solidFill>
            <a:srgbClr val="087A7A"/>
          </a:solidFill>
          <a:ln w="0">
            <a:noFill/>
            <a:prstDash val="solid"/>
          </a:ln>
        </p:spPr>
        <p:txBody>
          <a:bodyPr/>
          <a:lstStyle/>
          <a:p>
            <a:endParaRPr/>
          </a:p>
        </p:txBody>
      </p:sp>
      <p:sp>
        <p:nvSpPr>
          <p:cNvPr id="22" name="v16-s14-g2-shadow">
            <a:extLst>
              <a:ext uri="{FF2B5EF4-FFF2-40B4-BE49-F238E27FC236}">
                <a16:creationId xmlns:a16="http://schemas.microsoft.com/office/drawing/2014/main" id="{C6018E97-3670-4E3E-860F-A7C14ACFAB3F}"/>
              </a:ext>
            </a:extLst>
          </p:cNvPr>
          <p:cNvSpPr>
            <a:spLocks noGrp="1"/>
          </p:cNvSpPr>
          <p:nvPr/>
        </p:nvSpPr>
        <p:spPr>
          <a:xfrm>
            <a:off x="542925" y="2809875"/>
            <a:ext cx="3429000" cy="628650"/>
          </a:xfrm>
          <a:prstGeom prst="roundRect">
            <a:avLst>
              <a:gd name="adj" fmla="val 12121"/>
            </a:avLst>
          </a:prstGeom>
          <a:solidFill>
            <a:srgbClr val="ECF2F4"/>
          </a:solidFill>
          <a:ln w="0">
            <a:noFill/>
            <a:prstDash val="solid"/>
          </a:ln>
        </p:spPr>
        <p:txBody>
          <a:bodyPr/>
          <a:lstStyle/>
          <a:p>
            <a:endParaRPr/>
          </a:p>
        </p:txBody>
      </p:sp>
      <p:sp>
        <p:nvSpPr>
          <p:cNvPr id="23" name="v16-s14-g2">
            <a:extLst>
              <a:ext uri="{FF2B5EF4-FFF2-40B4-BE49-F238E27FC236}">
                <a16:creationId xmlns:a16="http://schemas.microsoft.com/office/drawing/2014/main" id="{891B7B51-07A5-424D-8115-F66CB19EB71C}"/>
              </a:ext>
            </a:extLst>
          </p:cNvPr>
          <p:cNvSpPr>
            <a:spLocks noGrp="1"/>
          </p:cNvSpPr>
          <p:nvPr/>
        </p:nvSpPr>
        <p:spPr>
          <a:xfrm>
            <a:off x="514350" y="2762250"/>
            <a:ext cx="3429000" cy="628650"/>
          </a:xfrm>
          <a:prstGeom prst="roundRect">
            <a:avLst>
              <a:gd name="adj" fmla="val 12121"/>
            </a:avLst>
          </a:prstGeom>
          <a:solidFill>
            <a:srgbClr val="E4F4F4"/>
          </a:solidFill>
          <a:ln w="10478">
            <a:solidFill>
              <a:srgbClr val="C9D6DA"/>
            </a:solidFill>
            <a:prstDash val="solid"/>
          </a:ln>
        </p:spPr>
        <p:txBody>
          <a:bodyPr/>
          <a:lstStyle/>
          <a:p>
            <a:endParaRPr/>
          </a:p>
        </p:txBody>
      </p:sp>
      <p:sp>
        <p:nvSpPr>
          <p:cNvPr id="24" name="v16-s14-g2-top">
            <a:extLst>
              <a:ext uri="{FF2B5EF4-FFF2-40B4-BE49-F238E27FC236}">
                <a16:creationId xmlns:a16="http://schemas.microsoft.com/office/drawing/2014/main" id="{11F54377-DFE8-4F74-B932-4DD3B2BFC44D}"/>
              </a:ext>
            </a:extLst>
          </p:cNvPr>
          <p:cNvSpPr>
            <a:spLocks noGrp="1"/>
          </p:cNvSpPr>
          <p:nvPr/>
        </p:nvSpPr>
        <p:spPr>
          <a:xfrm>
            <a:off x="514350" y="2762250"/>
            <a:ext cx="3429000" cy="57150"/>
          </a:xfrm>
          <a:prstGeom prst="roundRect">
            <a:avLst>
              <a:gd name="adj" fmla="val 50000"/>
            </a:avLst>
          </a:prstGeom>
          <a:solidFill>
            <a:srgbClr val="087A7A"/>
          </a:solidFill>
          <a:ln w="0">
            <a:noFill/>
            <a:prstDash val="solid"/>
          </a:ln>
        </p:spPr>
        <p:txBody>
          <a:bodyPr/>
          <a:lstStyle/>
          <a:p>
            <a:endParaRPr/>
          </a:p>
        </p:txBody>
      </p:sp>
      <p:sp>
        <p:nvSpPr>
          <p:cNvPr id="25" name="v16-s14-g3-shadow">
            <a:extLst>
              <a:ext uri="{FF2B5EF4-FFF2-40B4-BE49-F238E27FC236}">
                <a16:creationId xmlns:a16="http://schemas.microsoft.com/office/drawing/2014/main" id="{BC679A02-2188-465F-B1C1-E09B1650D6CE}"/>
              </a:ext>
            </a:extLst>
          </p:cNvPr>
          <p:cNvSpPr>
            <a:spLocks noGrp="1"/>
          </p:cNvSpPr>
          <p:nvPr/>
        </p:nvSpPr>
        <p:spPr>
          <a:xfrm>
            <a:off x="542925" y="3533775"/>
            <a:ext cx="3429000" cy="628650"/>
          </a:xfrm>
          <a:prstGeom prst="roundRect">
            <a:avLst>
              <a:gd name="adj" fmla="val 12121"/>
            </a:avLst>
          </a:prstGeom>
          <a:solidFill>
            <a:srgbClr val="ECF2F4"/>
          </a:solidFill>
          <a:ln w="0">
            <a:noFill/>
            <a:prstDash val="solid"/>
          </a:ln>
        </p:spPr>
        <p:txBody>
          <a:bodyPr/>
          <a:lstStyle/>
          <a:p>
            <a:endParaRPr/>
          </a:p>
        </p:txBody>
      </p:sp>
      <p:sp>
        <p:nvSpPr>
          <p:cNvPr id="26" name="v16-s14-g3">
            <a:extLst>
              <a:ext uri="{FF2B5EF4-FFF2-40B4-BE49-F238E27FC236}">
                <a16:creationId xmlns:a16="http://schemas.microsoft.com/office/drawing/2014/main" id="{8273718C-71A8-4AAA-A9E9-E6D7CE30267A}"/>
              </a:ext>
            </a:extLst>
          </p:cNvPr>
          <p:cNvSpPr>
            <a:spLocks noGrp="1"/>
          </p:cNvSpPr>
          <p:nvPr/>
        </p:nvSpPr>
        <p:spPr>
          <a:xfrm>
            <a:off x="514350" y="3486150"/>
            <a:ext cx="3429000" cy="628650"/>
          </a:xfrm>
          <a:prstGeom prst="roundRect">
            <a:avLst>
              <a:gd name="adj" fmla="val 12121"/>
            </a:avLst>
          </a:prstGeom>
          <a:solidFill>
            <a:srgbClr val="F7EFE6"/>
          </a:solidFill>
          <a:ln w="10478">
            <a:solidFill>
              <a:srgbClr val="C9D6DA"/>
            </a:solidFill>
            <a:prstDash val="solid"/>
          </a:ln>
        </p:spPr>
        <p:txBody>
          <a:bodyPr/>
          <a:lstStyle/>
          <a:p>
            <a:endParaRPr/>
          </a:p>
        </p:txBody>
      </p:sp>
      <p:sp>
        <p:nvSpPr>
          <p:cNvPr id="27" name="v16-s14-g3-top">
            <a:extLst>
              <a:ext uri="{FF2B5EF4-FFF2-40B4-BE49-F238E27FC236}">
                <a16:creationId xmlns:a16="http://schemas.microsoft.com/office/drawing/2014/main" id="{72C33819-1BA2-4E76-BD9C-D3C950E34B75}"/>
              </a:ext>
            </a:extLst>
          </p:cNvPr>
          <p:cNvSpPr>
            <a:spLocks noGrp="1"/>
          </p:cNvSpPr>
          <p:nvPr/>
        </p:nvSpPr>
        <p:spPr>
          <a:xfrm>
            <a:off x="514350" y="3486150"/>
            <a:ext cx="3429000" cy="57150"/>
          </a:xfrm>
          <a:prstGeom prst="roundRect">
            <a:avLst>
              <a:gd name="adj" fmla="val 50000"/>
            </a:avLst>
          </a:prstGeom>
          <a:solidFill>
            <a:srgbClr val="8A521E"/>
          </a:solidFill>
          <a:ln w="0">
            <a:noFill/>
            <a:prstDash val="solid"/>
          </a:ln>
        </p:spPr>
        <p:txBody>
          <a:bodyPr/>
          <a:lstStyle/>
          <a:p>
            <a:endParaRPr/>
          </a:p>
        </p:txBody>
      </p:sp>
      <p:sp>
        <p:nvSpPr>
          <p:cNvPr id="28" name="v16-s14-g4-shadow">
            <a:extLst>
              <a:ext uri="{FF2B5EF4-FFF2-40B4-BE49-F238E27FC236}">
                <a16:creationId xmlns:a16="http://schemas.microsoft.com/office/drawing/2014/main" id="{A6522956-4282-43D2-8430-FDCCE0D0ADDD}"/>
              </a:ext>
            </a:extLst>
          </p:cNvPr>
          <p:cNvSpPr>
            <a:spLocks noGrp="1"/>
          </p:cNvSpPr>
          <p:nvPr/>
        </p:nvSpPr>
        <p:spPr>
          <a:xfrm>
            <a:off x="542925" y="4257675"/>
            <a:ext cx="3429000" cy="628650"/>
          </a:xfrm>
          <a:prstGeom prst="roundRect">
            <a:avLst>
              <a:gd name="adj" fmla="val 12121"/>
            </a:avLst>
          </a:prstGeom>
          <a:solidFill>
            <a:srgbClr val="ECF2F4"/>
          </a:solidFill>
          <a:ln w="0">
            <a:noFill/>
            <a:prstDash val="solid"/>
          </a:ln>
        </p:spPr>
        <p:txBody>
          <a:bodyPr/>
          <a:lstStyle/>
          <a:p>
            <a:endParaRPr/>
          </a:p>
        </p:txBody>
      </p:sp>
      <p:sp>
        <p:nvSpPr>
          <p:cNvPr id="29" name="v16-s14-g4">
            <a:extLst>
              <a:ext uri="{FF2B5EF4-FFF2-40B4-BE49-F238E27FC236}">
                <a16:creationId xmlns:a16="http://schemas.microsoft.com/office/drawing/2014/main" id="{20D40D33-A635-487F-95A3-476FD98F7EF0}"/>
              </a:ext>
            </a:extLst>
          </p:cNvPr>
          <p:cNvSpPr>
            <a:spLocks noGrp="1"/>
          </p:cNvSpPr>
          <p:nvPr/>
        </p:nvSpPr>
        <p:spPr>
          <a:xfrm>
            <a:off x="514350" y="4210050"/>
            <a:ext cx="3429000" cy="628650"/>
          </a:xfrm>
          <a:prstGeom prst="roundRect">
            <a:avLst>
              <a:gd name="adj" fmla="val 12121"/>
            </a:avLst>
          </a:prstGeom>
          <a:solidFill>
            <a:srgbClr val="E9F4EF"/>
          </a:solidFill>
          <a:ln w="10478">
            <a:solidFill>
              <a:srgbClr val="C9D6DA"/>
            </a:solidFill>
            <a:prstDash val="solid"/>
          </a:ln>
        </p:spPr>
        <p:txBody>
          <a:bodyPr/>
          <a:lstStyle/>
          <a:p>
            <a:endParaRPr/>
          </a:p>
        </p:txBody>
      </p:sp>
      <p:sp>
        <p:nvSpPr>
          <p:cNvPr id="30" name="v16-s14-g4-top">
            <a:extLst>
              <a:ext uri="{FF2B5EF4-FFF2-40B4-BE49-F238E27FC236}">
                <a16:creationId xmlns:a16="http://schemas.microsoft.com/office/drawing/2014/main" id="{5C5D6518-636C-4A4E-8096-874315B5624C}"/>
              </a:ext>
            </a:extLst>
          </p:cNvPr>
          <p:cNvSpPr>
            <a:spLocks noGrp="1"/>
          </p:cNvSpPr>
          <p:nvPr/>
        </p:nvSpPr>
        <p:spPr>
          <a:xfrm>
            <a:off x="514350" y="4210050"/>
            <a:ext cx="3429000" cy="57150"/>
          </a:xfrm>
          <a:prstGeom prst="roundRect">
            <a:avLst>
              <a:gd name="adj" fmla="val 50000"/>
            </a:avLst>
          </a:prstGeom>
          <a:solidFill>
            <a:srgbClr val="176B5C"/>
          </a:solidFill>
          <a:ln w="0">
            <a:noFill/>
            <a:prstDash val="solid"/>
          </a:ln>
        </p:spPr>
        <p:txBody>
          <a:bodyPr/>
          <a:lstStyle/>
          <a:p>
            <a:endParaRPr/>
          </a:p>
        </p:txBody>
      </p:sp>
      <p:sp>
        <p:nvSpPr>
          <p:cNvPr id="31" name="v16-s14-g5-shadow">
            <a:extLst>
              <a:ext uri="{FF2B5EF4-FFF2-40B4-BE49-F238E27FC236}">
                <a16:creationId xmlns:a16="http://schemas.microsoft.com/office/drawing/2014/main" id="{9A17976C-463F-4BA8-9665-13686848EAB2}"/>
              </a:ext>
            </a:extLst>
          </p:cNvPr>
          <p:cNvSpPr>
            <a:spLocks noGrp="1"/>
          </p:cNvSpPr>
          <p:nvPr/>
        </p:nvSpPr>
        <p:spPr>
          <a:xfrm>
            <a:off x="542925" y="4981575"/>
            <a:ext cx="3429000" cy="628650"/>
          </a:xfrm>
          <a:prstGeom prst="roundRect">
            <a:avLst>
              <a:gd name="adj" fmla="val 12121"/>
            </a:avLst>
          </a:prstGeom>
          <a:solidFill>
            <a:srgbClr val="ECF2F4"/>
          </a:solidFill>
          <a:ln w="0">
            <a:noFill/>
            <a:prstDash val="solid"/>
          </a:ln>
        </p:spPr>
        <p:txBody>
          <a:bodyPr/>
          <a:lstStyle/>
          <a:p>
            <a:endParaRPr/>
          </a:p>
        </p:txBody>
      </p:sp>
      <p:sp>
        <p:nvSpPr>
          <p:cNvPr id="32" name="v16-s14-g5">
            <a:extLst>
              <a:ext uri="{FF2B5EF4-FFF2-40B4-BE49-F238E27FC236}">
                <a16:creationId xmlns:a16="http://schemas.microsoft.com/office/drawing/2014/main" id="{855F6A38-36AB-45B6-8E7A-2B6EA7724096}"/>
              </a:ext>
            </a:extLst>
          </p:cNvPr>
          <p:cNvSpPr>
            <a:spLocks noGrp="1"/>
          </p:cNvSpPr>
          <p:nvPr/>
        </p:nvSpPr>
        <p:spPr>
          <a:xfrm>
            <a:off x="514350" y="4933950"/>
            <a:ext cx="3429000" cy="628650"/>
          </a:xfrm>
          <a:prstGeom prst="roundRect">
            <a:avLst>
              <a:gd name="adj" fmla="val 12121"/>
            </a:avLst>
          </a:prstGeom>
          <a:solidFill>
            <a:srgbClr val="E9F4EF"/>
          </a:solidFill>
          <a:ln w="10478">
            <a:solidFill>
              <a:srgbClr val="C9D6DA"/>
            </a:solidFill>
            <a:prstDash val="solid"/>
          </a:ln>
        </p:spPr>
        <p:txBody>
          <a:bodyPr/>
          <a:lstStyle/>
          <a:p>
            <a:endParaRPr/>
          </a:p>
        </p:txBody>
      </p:sp>
      <p:sp>
        <p:nvSpPr>
          <p:cNvPr id="33" name="v16-s14-g5-top">
            <a:extLst>
              <a:ext uri="{FF2B5EF4-FFF2-40B4-BE49-F238E27FC236}">
                <a16:creationId xmlns:a16="http://schemas.microsoft.com/office/drawing/2014/main" id="{2B759BD0-89B6-4AB6-817D-8F067994FDF8}"/>
              </a:ext>
            </a:extLst>
          </p:cNvPr>
          <p:cNvSpPr>
            <a:spLocks noGrp="1"/>
          </p:cNvSpPr>
          <p:nvPr/>
        </p:nvSpPr>
        <p:spPr>
          <a:xfrm>
            <a:off x="514350" y="4933950"/>
            <a:ext cx="3429000" cy="57150"/>
          </a:xfrm>
          <a:prstGeom prst="roundRect">
            <a:avLst>
              <a:gd name="adj" fmla="val 50000"/>
            </a:avLst>
          </a:prstGeom>
          <a:solidFill>
            <a:srgbClr val="176B5C"/>
          </a:solidFill>
          <a:ln w="0">
            <a:noFill/>
            <a:prstDash val="solid"/>
          </a:ln>
        </p:spPr>
        <p:txBody>
          <a:bodyPr/>
          <a:lstStyle/>
          <a:p>
            <a:endParaRPr/>
          </a:p>
        </p:txBody>
      </p:sp>
      <p:sp>
        <p:nvSpPr>
          <p:cNvPr id="34" name="v16-s14-and">
            <a:extLst>
              <a:ext uri="{FF2B5EF4-FFF2-40B4-BE49-F238E27FC236}">
                <a16:creationId xmlns:a16="http://schemas.microsoft.com/office/drawing/2014/main" id="{C41E0C99-6396-44F0-A55E-0C0F47871486}"/>
              </a:ext>
            </a:extLst>
          </p:cNvPr>
          <p:cNvSpPr>
            <a:spLocks noGrp="1"/>
          </p:cNvSpPr>
          <p:nvPr/>
        </p:nvSpPr>
        <p:spPr>
          <a:xfrm>
            <a:off x="5295900" y="3238500"/>
            <a:ext cx="1352550" cy="1352550"/>
          </a:xfrm>
          <a:prstGeom prst="diamond">
            <a:avLst/>
          </a:prstGeom>
          <a:solidFill>
            <a:srgbClr val="061B29"/>
          </a:solidFill>
          <a:ln w="15240">
            <a:solidFill>
              <a:srgbClr val="71ECE3"/>
            </a:solidFill>
            <a:prstDash val="solid"/>
          </a:ln>
        </p:spPr>
        <p:style>
          <a:lnRef idx="0">
            <a:scrgbClr r="0" g="0" b="0"/>
          </a:lnRef>
          <a:fillRef idx="0">
            <a:scrgbClr r="0" g="0" b="0"/>
          </a:fillRef>
          <a:effectRef idx="11">
            <a:scrgbClr r="0" g="0" b="0"/>
          </a:effectRef>
          <a:fontRef idx="major"/>
        </p:style>
        <p:txBody>
          <a:bodyPr/>
          <a:lstStyle/>
          <a:p>
            <a:endParaRPr/>
          </a:p>
        </p:txBody>
      </p:sp>
      <p:sp>
        <p:nvSpPr>
          <p:cNvPr id="35" name="v16-s14-pass-shadow">
            <a:extLst>
              <a:ext uri="{FF2B5EF4-FFF2-40B4-BE49-F238E27FC236}">
                <a16:creationId xmlns:a16="http://schemas.microsoft.com/office/drawing/2014/main" id="{3C1235BE-1F20-4585-9079-254FAF906794}"/>
              </a:ext>
            </a:extLst>
          </p:cNvPr>
          <p:cNvSpPr>
            <a:spLocks noGrp="1"/>
          </p:cNvSpPr>
          <p:nvPr/>
        </p:nvSpPr>
        <p:spPr>
          <a:xfrm>
            <a:off x="8201025" y="2505075"/>
            <a:ext cx="3162300" cy="1143000"/>
          </a:xfrm>
          <a:prstGeom prst="roundRect">
            <a:avLst>
              <a:gd name="adj" fmla="val 6667"/>
            </a:avLst>
          </a:prstGeom>
          <a:solidFill>
            <a:srgbClr val="ECF2F4"/>
          </a:solidFill>
          <a:ln w="0">
            <a:noFill/>
            <a:prstDash val="solid"/>
          </a:ln>
        </p:spPr>
        <p:txBody>
          <a:bodyPr/>
          <a:lstStyle/>
          <a:p>
            <a:endParaRPr/>
          </a:p>
        </p:txBody>
      </p:sp>
      <p:sp>
        <p:nvSpPr>
          <p:cNvPr id="36" name="v16-s14-pass">
            <a:extLst>
              <a:ext uri="{FF2B5EF4-FFF2-40B4-BE49-F238E27FC236}">
                <a16:creationId xmlns:a16="http://schemas.microsoft.com/office/drawing/2014/main" id="{B91A7A1F-13E6-45BB-BBD0-DA90F6C60B45}"/>
              </a:ext>
            </a:extLst>
          </p:cNvPr>
          <p:cNvSpPr>
            <a:spLocks noGrp="1"/>
          </p:cNvSpPr>
          <p:nvPr/>
        </p:nvSpPr>
        <p:spPr>
          <a:xfrm>
            <a:off x="8172450" y="2457450"/>
            <a:ext cx="3162300" cy="1143000"/>
          </a:xfrm>
          <a:prstGeom prst="roundRect">
            <a:avLst>
              <a:gd name="adj" fmla="val 6667"/>
            </a:avLst>
          </a:prstGeom>
          <a:solidFill>
            <a:srgbClr val="E9F4EF"/>
          </a:solidFill>
          <a:ln w="10478">
            <a:solidFill>
              <a:srgbClr val="C9D6DA"/>
            </a:solidFill>
            <a:prstDash val="solid"/>
          </a:ln>
        </p:spPr>
        <p:txBody>
          <a:bodyPr/>
          <a:lstStyle/>
          <a:p>
            <a:endParaRPr/>
          </a:p>
        </p:txBody>
      </p:sp>
      <p:sp>
        <p:nvSpPr>
          <p:cNvPr id="37" name="v16-s14-pass-top">
            <a:extLst>
              <a:ext uri="{FF2B5EF4-FFF2-40B4-BE49-F238E27FC236}">
                <a16:creationId xmlns:a16="http://schemas.microsoft.com/office/drawing/2014/main" id="{1805E7E8-F014-4C89-A612-B675B352E15D}"/>
              </a:ext>
            </a:extLst>
          </p:cNvPr>
          <p:cNvSpPr>
            <a:spLocks noGrp="1"/>
          </p:cNvSpPr>
          <p:nvPr/>
        </p:nvSpPr>
        <p:spPr>
          <a:xfrm>
            <a:off x="8172450" y="2457450"/>
            <a:ext cx="3162300" cy="57150"/>
          </a:xfrm>
          <a:prstGeom prst="roundRect">
            <a:avLst>
              <a:gd name="adj" fmla="val 50000"/>
            </a:avLst>
          </a:prstGeom>
          <a:solidFill>
            <a:srgbClr val="176B5C"/>
          </a:solidFill>
          <a:ln w="0">
            <a:noFill/>
            <a:prstDash val="solid"/>
          </a:ln>
        </p:spPr>
        <p:txBody>
          <a:bodyPr/>
          <a:lstStyle/>
          <a:p>
            <a:endParaRPr/>
          </a:p>
        </p:txBody>
      </p:sp>
      <p:sp>
        <p:nvSpPr>
          <p:cNvPr id="38" name="v16-s14-fail-shadow">
            <a:extLst>
              <a:ext uri="{FF2B5EF4-FFF2-40B4-BE49-F238E27FC236}">
                <a16:creationId xmlns:a16="http://schemas.microsoft.com/office/drawing/2014/main" id="{C7B12BE1-700C-4033-85D7-CA5571FAE4DC}"/>
              </a:ext>
            </a:extLst>
          </p:cNvPr>
          <p:cNvSpPr>
            <a:spLocks noGrp="1"/>
          </p:cNvSpPr>
          <p:nvPr/>
        </p:nvSpPr>
        <p:spPr>
          <a:xfrm>
            <a:off x="8201025" y="4219575"/>
            <a:ext cx="3162300" cy="1143000"/>
          </a:xfrm>
          <a:prstGeom prst="roundRect">
            <a:avLst>
              <a:gd name="adj" fmla="val 6667"/>
            </a:avLst>
          </a:prstGeom>
          <a:solidFill>
            <a:srgbClr val="ECF2F4"/>
          </a:solidFill>
          <a:ln w="0">
            <a:noFill/>
            <a:prstDash val="solid"/>
          </a:ln>
        </p:spPr>
        <p:txBody>
          <a:bodyPr/>
          <a:lstStyle/>
          <a:p>
            <a:endParaRPr/>
          </a:p>
        </p:txBody>
      </p:sp>
      <p:sp>
        <p:nvSpPr>
          <p:cNvPr id="39" name="v16-s14-fail">
            <a:extLst>
              <a:ext uri="{FF2B5EF4-FFF2-40B4-BE49-F238E27FC236}">
                <a16:creationId xmlns:a16="http://schemas.microsoft.com/office/drawing/2014/main" id="{9A10F0EE-CC5D-44ED-9CDA-85EEAC2C9351}"/>
              </a:ext>
            </a:extLst>
          </p:cNvPr>
          <p:cNvSpPr>
            <a:spLocks noGrp="1"/>
          </p:cNvSpPr>
          <p:nvPr/>
        </p:nvSpPr>
        <p:spPr>
          <a:xfrm>
            <a:off x="8172450" y="4171950"/>
            <a:ext cx="3162300" cy="1143000"/>
          </a:xfrm>
          <a:prstGeom prst="roundRect">
            <a:avLst>
              <a:gd name="adj" fmla="val 6667"/>
            </a:avLst>
          </a:prstGeom>
          <a:solidFill>
            <a:srgbClr val="F8ECEA"/>
          </a:solidFill>
          <a:ln w="10478">
            <a:solidFill>
              <a:srgbClr val="C9D6DA"/>
            </a:solidFill>
            <a:prstDash val="solid"/>
          </a:ln>
        </p:spPr>
        <p:txBody>
          <a:bodyPr/>
          <a:lstStyle/>
          <a:p>
            <a:endParaRPr/>
          </a:p>
        </p:txBody>
      </p:sp>
      <p:sp>
        <p:nvSpPr>
          <p:cNvPr id="40" name="v16-s14-fail-top">
            <a:extLst>
              <a:ext uri="{FF2B5EF4-FFF2-40B4-BE49-F238E27FC236}">
                <a16:creationId xmlns:a16="http://schemas.microsoft.com/office/drawing/2014/main" id="{CCC2CE12-35F9-4FDD-B898-E197B0EBAB8C}"/>
              </a:ext>
            </a:extLst>
          </p:cNvPr>
          <p:cNvSpPr>
            <a:spLocks noGrp="1"/>
          </p:cNvSpPr>
          <p:nvPr/>
        </p:nvSpPr>
        <p:spPr>
          <a:xfrm>
            <a:off x="8172450" y="4171950"/>
            <a:ext cx="3162300" cy="57150"/>
          </a:xfrm>
          <a:prstGeom prst="roundRect">
            <a:avLst>
              <a:gd name="adj" fmla="val 50000"/>
            </a:avLst>
          </a:prstGeom>
          <a:solidFill>
            <a:srgbClr val="BC5A50"/>
          </a:solidFill>
          <a:ln w="0">
            <a:noFill/>
            <a:prstDash val="solid"/>
          </a:ln>
        </p:spPr>
        <p:txBody>
          <a:bodyPr/>
          <a:lstStyle/>
          <a:p>
            <a:endParaRPr/>
          </a:p>
        </p:txBody>
      </p:sp>
      <p:cxnSp>
        <p:nvCxnSpPr>
          <p:cNvPr id="112" name="接點: 肘形 111"/>
          <p:cNvCxnSpPr>
            <a:stCxn id="20" idx="3"/>
            <a:endCxn id="34" idx="1"/>
          </p:cNvCxnSpPr>
          <p:nvPr/>
        </p:nvCxnSpPr>
        <p:spPr>
          <a:xfrm>
            <a:off x="3943350" y="2352675"/>
            <a:ext cx="1352550" cy="1562100"/>
          </a:xfrm>
          <a:prstGeom prst="bentConnector3">
            <a:avLst>
              <a:gd name="adj1" fmla="val 50000"/>
            </a:avLst>
          </a:prstGeom>
          <a:ln w="15240" cap="rnd">
            <a:solidFill>
              <a:srgbClr val="087A7A"/>
            </a:solidFill>
            <a:prstDash val="solid"/>
            <a:round/>
            <a:tailEnd type="arrow" w="sm" len="sm"/>
          </a:ln>
        </p:spPr>
      </p:cxnSp>
      <p:cxnSp>
        <p:nvCxnSpPr>
          <p:cNvPr id="113" name="接點: 肘形 112"/>
          <p:cNvCxnSpPr>
            <a:stCxn id="23" idx="3"/>
            <a:endCxn id="34" idx="1"/>
          </p:cNvCxnSpPr>
          <p:nvPr/>
        </p:nvCxnSpPr>
        <p:spPr>
          <a:xfrm>
            <a:off x="3943350" y="3076575"/>
            <a:ext cx="1352550" cy="838200"/>
          </a:xfrm>
          <a:prstGeom prst="bentConnector3">
            <a:avLst>
              <a:gd name="adj1" fmla="val 50000"/>
            </a:avLst>
          </a:prstGeom>
          <a:ln w="15240" cap="rnd">
            <a:solidFill>
              <a:srgbClr val="087A7A"/>
            </a:solidFill>
            <a:prstDash val="solid"/>
            <a:round/>
            <a:tailEnd type="arrow" w="sm" len="sm"/>
          </a:ln>
        </p:spPr>
      </p:cxnSp>
      <p:cxnSp>
        <p:nvCxnSpPr>
          <p:cNvPr id="114" name="接點: 肘形 113"/>
          <p:cNvCxnSpPr>
            <a:stCxn id="26" idx="3"/>
            <a:endCxn id="34" idx="1"/>
          </p:cNvCxnSpPr>
          <p:nvPr/>
        </p:nvCxnSpPr>
        <p:spPr>
          <a:xfrm>
            <a:off x="3943350" y="3800475"/>
            <a:ext cx="1352550" cy="114300"/>
          </a:xfrm>
          <a:prstGeom prst="bentConnector3">
            <a:avLst>
              <a:gd name="adj1" fmla="val 50000"/>
            </a:avLst>
          </a:prstGeom>
          <a:ln w="15240" cap="rnd">
            <a:solidFill>
              <a:srgbClr val="C78A4B"/>
            </a:solidFill>
            <a:prstDash val="dash"/>
            <a:round/>
            <a:tailEnd type="arrow" w="sm" len="sm"/>
          </a:ln>
        </p:spPr>
      </p:cxnSp>
      <p:cxnSp>
        <p:nvCxnSpPr>
          <p:cNvPr id="115" name="接點: 肘形 114"/>
          <p:cNvCxnSpPr>
            <a:stCxn id="29" idx="3"/>
            <a:endCxn id="34" idx="1"/>
          </p:cNvCxnSpPr>
          <p:nvPr/>
        </p:nvCxnSpPr>
        <p:spPr>
          <a:xfrm flipV="1">
            <a:off x="3943350" y="3914775"/>
            <a:ext cx="1352550" cy="609600"/>
          </a:xfrm>
          <a:prstGeom prst="bentConnector3">
            <a:avLst>
              <a:gd name="adj1" fmla="val 50000"/>
            </a:avLst>
          </a:prstGeom>
          <a:ln w="15240" cap="rnd">
            <a:solidFill>
              <a:srgbClr val="2B9D7A"/>
            </a:solidFill>
            <a:prstDash val="dash"/>
            <a:round/>
            <a:tailEnd type="arrow" w="sm" len="sm"/>
          </a:ln>
        </p:spPr>
      </p:cxnSp>
      <p:cxnSp>
        <p:nvCxnSpPr>
          <p:cNvPr id="116" name="接點: 肘形 115"/>
          <p:cNvCxnSpPr>
            <a:stCxn id="32" idx="3"/>
            <a:endCxn id="34" idx="1"/>
          </p:cNvCxnSpPr>
          <p:nvPr/>
        </p:nvCxnSpPr>
        <p:spPr>
          <a:xfrm flipV="1">
            <a:off x="3943350" y="3914775"/>
            <a:ext cx="1352550" cy="1333500"/>
          </a:xfrm>
          <a:prstGeom prst="bentConnector3">
            <a:avLst>
              <a:gd name="adj1" fmla="val 50000"/>
            </a:avLst>
          </a:prstGeom>
          <a:ln w="15240" cap="rnd">
            <a:solidFill>
              <a:srgbClr val="2B9D7A"/>
            </a:solidFill>
            <a:prstDash val="dash"/>
            <a:round/>
            <a:tailEnd type="arrow" w="sm" len="sm"/>
          </a:ln>
        </p:spPr>
      </p:cxnSp>
      <p:cxnSp>
        <p:nvCxnSpPr>
          <p:cNvPr id="117" name="接點: 肘形 116"/>
          <p:cNvCxnSpPr>
            <a:stCxn id="34" idx="3"/>
            <a:endCxn id="36" idx="1"/>
          </p:cNvCxnSpPr>
          <p:nvPr/>
        </p:nvCxnSpPr>
        <p:spPr>
          <a:xfrm flipV="1">
            <a:off x="6648450" y="3028950"/>
            <a:ext cx="1524000" cy="885825"/>
          </a:xfrm>
          <a:prstGeom prst="bentConnector3">
            <a:avLst>
              <a:gd name="adj1" fmla="val 50000"/>
            </a:avLst>
          </a:prstGeom>
          <a:ln w="20955" cap="rnd">
            <a:solidFill>
              <a:srgbClr val="2B9D7A"/>
            </a:solidFill>
            <a:prstDash val="solid"/>
            <a:round/>
            <a:tailEnd type="arrow" w="sm" len="sm"/>
          </a:ln>
        </p:spPr>
      </p:cxnSp>
      <p:cxnSp>
        <p:nvCxnSpPr>
          <p:cNvPr id="118" name="接點: 肘形 117"/>
          <p:cNvCxnSpPr>
            <a:stCxn id="34" idx="3"/>
            <a:endCxn id="39" idx="1"/>
          </p:cNvCxnSpPr>
          <p:nvPr/>
        </p:nvCxnSpPr>
        <p:spPr>
          <a:xfrm>
            <a:off x="6648450" y="3914775"/>
            <a:ext cx="1524000" cy="828675"/>
          </a:xfrm>
          <a:prstGeom prst="bentConnector3">
            <a:avLst>
              <a:gd name="adj1" fmla="val 50000"/>
            </a:avLst>
          </a:prstGeom>
          <a:ln w="20955" cap="rnd">
            <a:solidFill>
              <a:srgbClr val="BC5A50"/>
            </a:solidFill>
            <a:prstDash val="solid"/>
            <a:round/>
            <a:tailEnd type="arrow" w="sm" len="sm"/>
          </a:ln>
        </p:spPr>
      </p:cxnSp>
      <p:sp>
        <p:nvSpPr>
          <p:cNvPr id="48" name="v16-s14-g1-label">
            <a:extLst>
              <a:ext uri="{FF2B5EF4-FFF2-40B4-BE49-F238E27FC236}">
                <a16:creationId xmlns:a16="http://schemas.microsoft.com/office/drawing/2014/main" id="{1C775599-675B-4382-8989-151954304475}"/>
              </a:ext>
            </a:extLst>
          </p:cNvPr>
          <p:cNvSpPr>
            <a:spLocks noGrp="1"/>
          </p:cNvSpPr>
          <p:nvPr/>
        </p:nvSpPr>
        <p:spPr>
          <a:xfrm>
            <a:off x="666750" y="2162175"/>
            <a:ext cx="781050" cy="171450"/>
          </a:xfrm>
          <a:prstGeom prst="rect">
            <a:avLst/>
          </a:prstGeom>
          <a:noFill/>
          <a:ln w="0">
            <a:noFill/>
            <a:prstDash val="solid"/>
          </a:ln>
        </p:spPr>
        <p:txBody>
          <a:bodyPr wrap="square" lIns="0" tIns="0" rIns="0" bIns="0" anchor="t">
            <a:noAutofit/>
          </a:bodyPr>
          <a:lstStyle/>
          <a:p>
            <a:pPr algn="l">
              <a:lnSpc>
                <a:spcPct val="103000"/>
              </a:lnSpc>
              <a:buNone/>
              <a:defRPr sz="880" b="1">
                <a:solidFill>
                  <a:srgbClr val="087A7A"/>
                </a:solidFill>
                <a:latin typeface="Consolas"/>
                <a:ea typeface="Consolas"/>
                <a:cs typeface="Consolas"/>
              </a:defRPr>
            </a:pPr>
            <a:r>
              <a:rPr sz="880" b="1">
                <a:solidFill>
                  <a:srgbClr val="087A7A"/>
                </a:solidFill>
                <a:latin typeface="Consolas"/>
                <a:ea typeface="Consolas"/>
                <a:cs typeface="Consolas"/>
              </a:rPr>
              <a:t>GATE 1</a:t>
            </a:r>
          </a:p>
        </p:txBody>
      </p:sp>
      <p:sp>
        <p:nvSpPr>
          <p:cNvPr id="49" name="v16-s14-g1-title">
            <a:extLst>
              <a:ext uri="{FF2B5EF4-FFF2-40B4-BE49-F238E27FC236}">
                <a16:creationId xmlns:a16="http://schemas.microsoft.com/office/drawing/2014/main" id="{03994333-4C9D-4E85-9639-753F2D136993}"/>
              </a:ext>
            </a:extLst>
          </p:cNvPr>
          <p:cNvSpPr>
            <a:spLocks noGrp="1"/>
          </p:cNvSpPr>
          <p:nvPr/>
        </p:nvSpPr>
        <p:spPr>
          <a:xfrm>
            <a:off x="1390650" y="2133600"/>
            <a:ext cx="2381250" cy="219075"/>
          </a:xfrm>
          <a:prstGeom prst="rect">
            <a:avLst/>
          </a:prstGeom>
          <a:noFill/>
          <a:ln w="0">
            <a:noFill/>
            <a:prstDash val="solid"/>
          </a:ln>
        </p:spPr>
        <p:txBody>
          <a:bodyPr wrap="square" lIns="0" tIns="0" rIns="0" bIns="0" anchor="t">
            <a:noAutofit/>
          </a:bodyPr>
          <a:lstStyle/>
          <a:p>
            <a:pPr algn="l">
              <a:lnSpc>
                <a:spcPct val="103000"/>
              </a:lnSpc>
              <a:buNone/>
              <a:defRPr sz="1380" b="1">
                <a:solidFill>
                  <a:srgbClr val="0A2434"/>
                </a:solidFill>
                <a:latin typeface="Arial"/>
                <a:ea typeface="Arial"/>
                <a:cs typeface="Arial"/>
              </a:defRPr>
            </a:pPr>
            <a:r>
              <a:rPr sz="1380" b="1">
                <a:solidFill>
                  <a:srgbClr val="0A2434"/>
                </a:solidFill>
                <a:latin typeface="Arial"/>
                <a:ea typeface="Arial"/>
                <a:cs typeface="Arial"/>
              </a:rPr>
              <a:t>STATE FIT</a:t>
            </a:r>
          </a:p>
        </p:txBody>
      </p:sp>
      <p:sp>
        <p:nvSpPr>
          <p:cNvPr id="50" name="v16-s14-g1-body">
            <a:extLst>
              <a:ext uri="{FF2B5EF4-FFF2-40B4-BE49-F238E27FC236}">
                <a16:creationId xmlns:a16="http://schemas.microsoft.com/office/drawing/2014/main" id="{4DFBDE0C-2A50-4C51-ABA0-E0FD0523BD2E}"/>
              </a:ext>
            </a:extLst>
          </p:cNvPr>
          <p:cNvSpPr>
            <a:spLocks noGrp="1"/>
          </p:cNvSpPr>
          <p:nvPr/>
        </p:nvSpPr>
        <p:spPr>
          <a:xfrm>
            <a:off x="666750" y="2409825"/>
            <a:ext cx="3124200" cy="180975"/>
          </a:xfrm>
          <a:prstGeom prst="rect">
            <a:avLst/>
          </a:prstGeom>
          <a:noFill/>
          <a:ln w="0">
            <a:noFill/>
            <a:prstDash val="solid"/>
          </a:ln>
        </p:spPr>
        <p:txBody>
          <a:bodyPr wrap="square" lIns="0" tIns="0" rIns="0" bIns="0" anchor="t">
            <a:noAutofit/>
          </a:bodyPr>
          <a:lstStyle/>
          <a:p>
            <a:pPr algn="l">
              <a:lnSpc>
                <a:spcPct val="103000"/>
              </a:lnSpc>
              <a:buNone/>
              <a:defRPr sz="1280" b="0">
                <a:solidFill>
                  <a:srgbClr val="385365"/>
                </a:solidFill>
                <a:latin typeface="Arial"/>
                <a:ea typeface="Arial"/>
                <a:cs typeface="Arial"/>
              </a:defRPr>
            </a:pPr>
            <a:r>
              <a:rPr sz="1280" b="0">
                <a:solidFill>
                  <a:srgbClr val="385365"/>
                </a:solidFill>
                <a:latin typeface="Arial"/>
                <a:ea typeface="Arial"/>
                <a:cs typeface="Arial"/>
              </a:rPr>
              <a:t>one-way · bounded · reconstructed · other</a:t>
            </a:r>
          </a:p>
        </p:txBody>
      </p:sp>
      <p:sp>
        <p:nvSpPr>
          <p:cNvPr id="51" name="v16-s14-g2-label">
            <a:extLst>
              <a:ext uri="{FF2B5EF4-FFF2-40B4-BE49-F238E27FC236}">
                <a16:creationId xmlns:a16="http://schemas.microsoft.com/office/drawing/2014/main" id="{5FCC7638-80D6-482D-8C84-C4B7A0540D9C}"/>
              </a:ext>
            </a:extLst>
          </p:cNvPr>
          <p:cNvSpPr>
            <a:spLocks noGrp="1"/>
          </p:cNvSpPr>
          <p:nvPr/>
        </p:nvSpPr>
        <p:spPr>
          <a:xfrm>
            <a:off x="666750" y="2886075"/>
            <a:ext cx="781050" cy="171450"/>
          </a:xfrm>
          <a:prstGeom prst="rect">
            <a:avLst/>
          </a:prstGeom>
          <a:noFill/>
          <a:ln w="0">
            <a:noFill/>
            <a:prstDash val="solid"/>
          </a:ln>
        </p:spPr>
        <p:txBody>
          <a:bodyPr wrap="square" lIns="0" tIns="0" rIns="0" bIns="0" anchor="t">
            <a:noAutofit/>
          </a:bodyPr>
          <a:lstStyle/>
          <a:p>
            <a:pPr algn="l">
              <a:lnSpc>
                <a:spcPct val="103000"/>
              </a:lnSpc>
              <a:buNone/>
              <a:defRPr sz="880" b="1">
                <a:solidFill>
                  <a:srgbClr val="087A7A"/>
                </a:solidFill>
                <a:latin typeface="Consolas"/>
                <a:ea typeface="Consolas"/>
                <a:cs typeface="Consolas"/>
              </a:defRPr>
            </a:pPr>
            <a:r>
              <a:rPr sz="880" b="1">
                <a:solidFill>
                  <a:srgbClr val="087A7A"/>
                </a:solidFill>
                <a:latin typeface="Consolas"/>
                <a:ea typeface="Consolas"/>
                <a:cs typeface="Consolas"/>
              </a:rPr>
              <a:t>GATE 2</a:t>
            </a:r>
          </a:p>
        </p:txBody>
      </p:sp>
      <p:sp>
        <p:nvSpPr>
          <p:cNvPr id="52" name="v16-s14-g2-title">
            <a:extLst>
              <a:ext uri="{FF2B5EF4-FFF2-40B4-BE49-F238E27FC236}">
                <a16:creationId xmlns:a16="http://schemas.microsoft.com/office/drawing/2014/main" id="{B19C5AD1-78B1-4886-A8E2-C7910DAA07C7}"/>
              </a:ext>
            </a:extLst>
          </p:cNvPr>
          <p:cNvSpPr>
            <a:spLocks noGrp="1"/>
          </p:cNvSpPr>
          <p:nvPr/>
        </p:nvSpPr>
        <p:spPr>
          <a:xfrm>
            <a:off x="1390650" y="2857500"/>
            <a:ext cx="2381250" cy="219075"/>
          </a:xfrm>
          <a:prstGeom prst="rect">
            <a:avLst/>
          </a:prstGeom>
          <a:noFill/>
          <a:ln w="0">
            <a:noFill/>
            <a:prstDash val="solid"/>
          </a:ln>
        </p:spPr>
        <p:txBody>
          <a:bodyPr wrap="square" lIns="0" tIns="0" rIns="0" bIns="0" anchor="t">
            <a:noAutofit/>
          </a:bodyPr>
          <a:lstStyle/>
          <a:p>
            <a:pPr algn="l">
              <a:lnSpc>
                <a:spcPct val="103000"/>
              </a:lnSpc>
              <a:buNone/>
              <a:defRPr sz="1380" b="1">
                <a:solidFill>
                  <a:srgbClr val="0A2434"/>
                </a:solidFill>
                <a:latin typeface="Arial"/>
                <a:ea typeface="Arial"/>
                <a:cs typeface="Arial"/>
              </a:defRPr>
            </a:pPr>
            <a:r>
              <a:rPr sz="1380" b="1">
                <a:solidFill>
                  <a:srgbClr val="0A2434"/>
                </a:solidFill>
                <a:latin typeface="Arial"/>
                <a:ea typeface="Arial"/>
                <a:cs typeface="Arial"/>
              </a:rPr>
              <a:t>WORKLOAD CONTRACT</a:t>
            </a:r>
          </a:p>
        </p:txBody>
      </p:sp>
      <p:sp>
        <p:nvSpPr>
          <p:cNvPr id="53" name="v16-s14-g2-body">
            <a:extLst>
              <a:ext uri="{FF2B5EF4-FFF2-40B4-BE49-F238E27FC236}">
                <a16:creationId xmlns:a16="http://schemas.microsoft.com/office/drawing/2014/main" id="{CE79E419-4055-4037-B800-DA3CF75029E4}"/>
              </a:ext>
            </a:extLst>
          </p:cNvPr>
          <p:cNvSpPr>
            <a:spLocks noGrp="1"/>
          </p:cNvSpPr>
          <p:nvPr/>
        </p:nvSpPr>
        <p:spPr>
          <a:xfrm>
            <a:off x="666750" y="3133725"/>
            <a:ext cx="3124200" cy="180975"/>
          </a:xfrm>
          <a:prstGeom prst="rect">
            <a:avLst/>
          </a:prstGeom>
          <a:noFill/>
          <a:ln w="0">
            <a:noFill/>
            <a:prstDash val="solid"/>
          </a:ln>
        </p:spPr>
        <p:txBody>
          <a:bodyPr wrap="square" lIns="0" tIns="0" rIns="0" bIns="0" anchor="t">
            <a:noAutofit/>
          </a:bodyPr>
          <a:lstStyle/>
          <a:p>
            <a:pPr algn="l">
              <a:lnSpc>
                <a:spcPct val="103000"/>
              </a:lnSpc>
              <a:buNone/>
              <a:defRPr sz="1280" b="0">
                <a:solidFill>
                  <a:srgbClr val="385365"/>
                </a:solidFill>
                <a:latin typeface="Arial"/>
                <a:ea typeface="Arial"/>
                <a:cs typeface="Arial"/>
              </a:defRPr>
            </a:pPr>
            <a:r>
              <a:rPr sz="1280" b="0">
                <a:solidFill>
                  <a:srgbClr val="385365"/>
                </a:solidFill>
                <a:latin typeface="Arial"/>
                <a:ea typeface="Arial"/>
                <a:cs typeface="Arial"/>
              </a:rPr>
              <a:t>cadence · lifetime · retention · recovery</a:t>
            </a:r>
          </a:p>
        </p:txBody>
      </p:sp>
      <p:sp>
        <p:nvSpPr>
          <p:cNvPr id="54" name="v16-s14-g3-label">
            <a:extLst>
              <a:ext uri="{FF2B5EF4-FFF2-40B4-BE49-F238E27FC236}">
                <a16:creationId xmlns:a16="http://schemas.microsoft.com/office/drawing/2014/main" id="{485EFD53-F46C-4E46-853C-2B722F52190D}"/>
              </a:ext>
            </a:extLst>
          </p:cNvPr>
          <p:cNvSpPr>
            <a:spLocks noGrp="1"/>
          </p:cNvSpPr>
          <p:nvPr/>
        </p:nvSpPr>
        <p:spPr>
          <a:xfrm>
            <a:off x="666750" y="3609975"/>
            <a:ext cx="781050" cy="171450"/>
          </a:xfrm>
          <a:prstGeom prst="rect">
            <a:avLst/>
          </a:prstGeom>
          <a:noFill/>
          <a:ln w="0">
            <a:noFill/>
            <a:prstDash val="solid"/>
          </a:ln>
        </p:spPr>
        <p:txBody>
          <a:bodyPr wrap="square" lIns="0" tIns="0" rIns="0" bIns="0" anchor="t">
            <a:noAutofit/>
          </a:bodyPr>
          <a:lstStyle/>
          <a:p>
            <a:pPr algn="l">
              <a:lnSpc>
                <a:spcPct val="103000"/>
              </a:lnSpc>
              <a:buNone/>
              <a:defRPr sz="880" b="1">
                <a:solidFill>
                  <a:srgbClr val="8A521E"/>
                </a:solidFill>
                <a:latin typeface="Consolas"/>
                <a:ea typeface="Consolas"/>
                <a:cs typeface="Consolas"/>
              </a:defRPr>
            </a:pPr>
            <a:r>
              <a:rPr sz="880" b="1">
                <a:solidFill>
                  <a:srgbClr val="8A521E"/>
                </a:solidFill>
                <a:latin typeface="Consolas"/>
                <a:ea typeface="Consolas"/>
                <a:cs typeface="Consolas"/>
              </a:rPr>
              <a:t>GATE 3</a:t>
            </a:r>
          </a:p>
        </p:txBody>
      </p:sp>
      <p:sp>
        <p:nvSpPr>
          <p:cNvPr id="55" name="v16-s14-g3-title">
            <a:extLst>
              <a:ext uri="{FF2B5EF4-FFF2-40B4-BE49-F238E27FC236}">
                <a16:creationId xmlns:a16="http://schemas.microsoft.com/office/drawing/2014/main" id="{1EF319A3-A966-4229-B1A2-D2E684D961E6}"/>
              </a:ext>
            </a:extLst>
          </p:cNvPr>
          <p:cNvSpPr>
            <a:spLocks noGrp="1"/>
          </p:cNvSpPr>
          <p:nvPr/>
        </p:nvSpPr>
        <p:spPr>
          <a:xfrm>
            <a:off x="1390650" y="3581400"/>
            <a:ext cx="2381250" cy="219075"/>
          </a:xfrm>
          <a:prstGeom prst="rect">
            <a:avLst/>
          </a:prstGeom>
          <a:noFill/>
          <a:ln w="0">
            <a:noFill/>
            <a:prstDash val="solid"/>
          </a:ln>
        </p:spPr>
        <p:txBody>
          <a:bodyPr wrap="square" lIns="0" tIns="0" rIns="0" bIns="0" anchor="t">
            <a:noAutofit/>
          </a:bodyPr>
          <a:lstStyle/>
          <a:p>
            <a:pPr algn="l">
              <a:lnSpc>
                <a:spcPct val="103000"/>
              </a:lnSpc>
              <a:buNone/>
              <a:defRPr sz="1380" b="1">
                <a:solidFill>
                  <a:srgbClr val="0A2434"/>
                </a:solidFill>
                <a:latin typeface="Arial"/>
                <a:ea typeface="Arial"/>
                <a:cs typeface="Arial"/>
              </a:defRPr>
            </a:pPr>
            <a:r>
              <a:rPr sz="1380" b="1">
                <a:solidFill>
                  <a:srgbClr val="0A2434"/>
                </a:solidFill>
                <a:latin typeface="Arial"/>
                <a:ea typeface="Arial"/>
                <a:cs typeface="Arial"/>
              </a:rPr>
              <a:t>EQUIVALENT PPA</a:t>
            </a:r>
          </a:p>
        </p:txBody>
      </p:sp>
      <p:sp>
        <p:nvSpPr>
          <p:cNvPr id="56" name="v16-s14-g3-body">
            <a:extLst>
              <a:ext uri="{FF2B5EF4-FFF2-40B4-BE49-F238E27FC236}">
                <a16:creationId xmlns:a16="http://schemas.microsoft.com/office/drawing/2014/main" id="{030F936B-3619-4262-AA1D-90A9C7D3BFA9}"/>
              </a:ext>
            </a:extLst>
          </p:cNvPr>
          <p:cNvSpPr>
            <a:spLocks noGrp="1"/>
          </p:cNvSpPr>
          <p:nvPr/>
        </p:nvSpPr>
        <p:spPr>
          <a:xfrm>
            <a:off x="666750" y="3857625"/>
            <a:ext cx="3124200" cy="180975"/>
          </a:xfrm>
          <a:prstGeom prst="rect">
            <a:avLst/>
          </a:prstGeom>
          <a:noFill/>
          <a:ln w="0">
            <a:noFill/>
            <a:prstDash val="solid"/>
          </a:ln>
        </p:spPr>
        <p:txBody>
          <a:bodyPr wrap="square" lIns="0" tIns="0" rIns="0" bIns="0" anchor="t">
            <a:noAutofit/>
          </a:bodyPr>
          <a:lstStyle/>
          <a:p>
            <a:pPr algn="l">
              <a:lnSpc>
                <a:spcPct val="103000"/>
              </a:lnSpc>
              <a:buNone/>
              <a:defRPr sz="1280" b="0">
                <a:solidFill>
                  <a:srgbClr val="385365"/>
                </a:solidFill>
                <a:latin typeface="Arial"/>
                <a:ea typeface="Arial"/>
                <a:cs typeface="Arial"/>
              </a:defRPr>
            </a:pPr>
            <a:r>
              <a:rPr sz="1280" b="0">
                <a:solidFill>
                  <a:srgbClr val="385365"/>
                </a:solidFill>
                <a:latin typeface="Arial"/>
                <a:ea typeface="Arial"/>
                <a:cs typeface="Arial"/>
              </a:rPr>
              <a:t>same node · bits · boundary</a:t>
            </a:r>
          </a:p>
        </p:txBody>
      </p:sp>
      <p:sp>
        <p:nvSpPr>
          <p:cNvPr id="57" name="v16-s14-g4-label">
            <a:extLst>
              <a:ext uri="{FF2B5EF4-FFF2-40B4-BE49-F238E27FC236}">
                <a16:creationId xmlns:a16="http://schemas.microsoft.com/office/drawing/2014/main" id="{3BE8C286-4F17-4A8C-9A3B-CF2473B47EF0}"/>
              </a:ext>
            </a:extLst>
          </p:cNvPr>
          <p:cNvSpPr>
            <a:spLocks noGrp="1"/>
          </p:cNvSpPr>
          <p:nvPr/>
        </p:nvSpPr>
        <p:spPr>
          <a:xfrm>
            <a:off x="666750" y="4333875"/>
            <a:ext cx="781050" cy="171450"/>
          </a:xfrm>
          <a:prstGeom prst="rect">
            <a:avLst/>
          </a:prstGeom>
          <a:noFill/>
          <a:ln w="0">
            <a:noFill/>
            <a:prstDash val="solid"/>
          </a:ln>
        </p:spPr>
        <p:txBody>
          <a:bodyPr wrap="square" lIns="0" tIns="0" rIns="0" bIns="0" anchor="t">
            <a:noAutofit/>
          </a:bodyPr>
          <a:lstStyle/>
          <a:p>
            <a:pPr algn="l">
              <a:lnSpc>
                <a:spcPct val="103000"/>
              </a:lnSpc>
              <a:buNone/>
              <a:defRPr sz="880" b="1">
                <a:solidFill>
                  <a:srgbClr val="176B5C"/>
                </a:solidFill>
                <a:latin typeface="Consolas"/>
                <a:ea typeface="Consolas"/>
                <a:cs typeface="Consolas"/>
              </a:defRPr>
            </a:pPr>
            <a:r>
              <a:rPr sz="880" b="1">
                <a:solidFill>
                  <a:srgbClr val="176B5C"/>
                </a:solidFill>
                <a:latin typeface="Consolas"/>
                <a:ea typeface="Consolas"/>
                <a:cs typeface="Consolas"/>
              </a:rPr>
              <a:t>GATE 4</a:t>
            </a:r>
          </a:p>
        </p:txBody>
      </p:sp>
      <p:sp>
        <p:nvSpPr>
          <p:cNvPr id="58" name="v16-s14-g4-title">
            <a:extLst>
              <a:ext uri="{FF2B5EF4-FFF2-40B4-BE49-F238E27FC236}">
                <a16:creationId xmlns:a16="http://schemas.microsoft.com/office/drawing/2014/main" id="{08DB2FA1-962D-455B-B671-F30F734817C8}"/>
              </a:ext>
            </a:extLst>
          </p:cNvPr>
          <p:cNvSpPr>
            <a:spLocks noGrp="1"/>
          </p:cNvSpPr>
          <p:nvPr/>
        </p:nvSpPr>
        <p:spPr>
          <a:xfrm>
            <a:off x="1390650" y="4305300"/>
            <a:ext cx="2381250" cy="219075"/>
          </a:xfrm>
          <a:prstGeom prst="rect">
            <a:avLst/>
          </a:prstGeom>
          <a:noFill/>
          <a:ln w="0">
            <a:noFill/>
            <a:prstDash val="solid"/>
          </a:ln>
        </p:spPr>
        <p:txBody>
          <a:bodyPr wrap="square" lIns="0" tIns="0" rIns="0" bIns="0" anchor="t">
            <a:noAutofit/>
          </a:bodyPr>
          <a:lstStyle/>
          <a:p>
            <a:pPr algn="l">
              <a:lnSpc>
                <a:spcPct val="103000"/>
              </a:lnSpc>
              <a:buNone/>
              <a:defRPr sz="1380" b="1">
                <a:solidFill>
                  <a:srgbClr val="0A2434"/>
                </a:solidFill>
                <a:latin typeface="Arial"/>
                <a:ea typeface="Arial"/>
                <a:cs typeface="Arial"/>
              </a:defRPr>
            </a:pPr>
            <a:r>
              <a:rPr sz="1380" b="1">
                <a:solidFill>
                  <a:srgbClr val="0A2434"/>
                </a:solidFill>
                <a:latin typeface="Arial"/>
                <a:ea typeface="Arial"/>
                <a:cs typeface="Arial"/>
              </a:rPr>
              <a:t>NAMED TARGET + OWNER</a:t>
            </a:r>
          </a:p>
        </p:txBody>
      </p:sp>
      <p:sp>
        <p:nvSpPr>
          <p:cNvPr id="59" name="v16-s14-g4-body">
            <a:extLst>
              <a:ext uri="{FF2B5EF4-FFF2-40B4-BE49-F238E27FC236}">
                <a16:creationId xmlns:a16="http://schemas.microsoft.com/office/drawing/2014/main" id="{C0F5DA17-17B7-430D-990B-EBF25033049A}"/>
              </a:ext>
            </a:extLst>
          </p:cNvPr>
          <p:cNvSpPr>
            <a:spLocks noGrp="1"/>
          </p:cNvSpPr>
          <p:nvPr/>
        </p:nvSpPr>
        <p:spPr>
          <a:xfrm>
            <a:off x="666750" y="4581525"/>
            <a:ext cx="3124200" cy="180975"/>
          </a:xfrm>
          <a:prstGeom prst="rect">
            <a:avLst/>
          </a:prstGeom>
          <a:noFill/>
          <a:ln w="0">
            <a:noFill/>
            <a:prstDash val="solid"/>
          </a:ln>
        </p:spPr>
        <p:txBody>
          <a:bodyPr wrap="square" lIns="0" tIns="0" rIns="0" bIns="0" anchor="t">
            <a:noAutofit/>
          </a:bodyPr>
          <a:lstStyle/>
          <a:p>
            <a:pPr algn="l">
              <a:lnSpc>
                <a:spcPct val="103000"/>
              </a:lnSpc>
              <a:buNone/>
              <a:defRPr sz="1280" b="0">
                <a:solidFill>
                  <a:srgbClr val="385365"/>
                </a:solidFill>
                <a:latin typeface="Arial"/>
                <a:ea typeface="Arial"/>
                <a:cs typeface="Arial"/>
              </a:defRPr>
            </a:pPr>
            <a:r>
              <a:rPr sz="1280" b="0">
                <a:solidFill>
                  <a:srgbClr val="385365"/>
                </a:solidFill>
                <a:latin typeface="Arial"/>
                <a:ea typeface="Arial"/>
                <a:cs typeface="Arial"/>
              </a:rPr>
              <a:t>program · state owner · potential unit</a:t>
            </a:r>
          </a:p>
        </p:txBody>
      </p:sp>
      <p:sp>
        <p:nvSpPr>
          <p:cNvPr id="60" name="v16-s14-g5-label">
            <a:extLst>
              <a:ext uri="{FF2B5EF4-FFF2-40B4-BE49-F238E27FC236}">
                <a16:creationId xmlns:a16="http://schemas.microsoft.com/office/drawing/2014/main" id="{C6ADDB03-1483-4938-BD92-7FB370E3A8ED}"/>
              </a:ext>
            </a:extLst>
          </p:cNvPr>
          <p:cNvSpPr>
            <a:spLocks noGrp="1"/>
          </p:cNvSpPr>
          <p:nvPr/>
        </p:nvSpPr>
        <p:spPr>
          <a:xfrm>
            <a:off x="666750" y="5057775"/>
            <a:ext cx="781050" cy="171450"/>
          </a:xfrm>
          <a:prstGeom prst="rect">
            <a:avLst/>
          </a:prstGeom>
          <a:noFill/>
          <a:ln w="0">
            <a:noFill/>
            <a:prstDash val="solid"/>
          </a:ln>
        </p:spPr>
        <p:txBody>
          <a:bodyPr wrap="square" lIns="0" tIns="0" rIns="0" bIns="0" anchor="t">
            <a:noAutofit/>
          </a:bodyPr>
          <a:lstStyle/>
          <a:p>
            <a:pPr algn="l">
              <a:lnSpc>
                <a:spcPct val="103000"/>
              </a:lnSpc>
              <a:buNone/>
              <a:defRPr sz="880" b="1">
                <a:solidFill>
                  <a:srgbClr val="176B5C"/>
                </a:solidFill>
                <a:latin typeface="Consolas"/>
                <a:ea typeface="Consolas"/>
                <a:cs typeface="Consolas"/>
              </a:defRPr>
            </a:pPr>
            <a:r>
              <a:rPr sz="880" b="1">
                <a:solidFill>
                  <a:srgbClr val="176B5C"/>
                </a:solidFill>
                <a:latin typeface="Consolas"/>
                <a:ea typeface="Consolas"/>
                <a:cs typeface="Consolas"/>
              </a:rPr>
              <a:t>GATE 5</a:t>
            </a:r>
          </a:p>
        </p:txBody>
      </p:sp>
      <p:sp>
        <p:nvSpPr>
          <p:cNvPr id="61" name="v16-s14-g5-title">
            <a:extLst>
              <a:ext uri="{FF2B5EF4-FFF2-40B4-BE49-F238E27FC236}">
                <a16:creationId xmlns:a16="http://schemas.microsoft.com/office/drawing/2014/main" id="{F54AB49C-130C-46BD-945E-0052703A11BF}"/>
              </a:ext>
            </a:extLst>
          </p:cNvPr>
          <p:cNvSpPr>
            <a:spLocks noGrp="1"/>
          </p:cNvSpPr>
          <p:nvPr/>
        </p:nvSpPr>
        <p:spPr>
          <a:xfrm>
            <a:off x="1390650" y="5029200"/>
            <a:ext cx="2381250" cy="219075"/>
          </a:xfrm>
          <a:prstGeom prst="rect">
            <a:avLst/>
          </a:prstGeom>
          <a:noFill/>
          <a:ln w="0">
            <a:noFill/>
            <a:prstDash val="solid"/>
          </a:ln>
        </p:spPr>
        <p:txBody>
          <a:bodyPr wrap="square" lIns="0" tIns="0" rIns="0" bIns="0" anchor="t">
            <a:noAutofit/>
          </a:bodyPr>
          <a:lstStyle/>
          <a:p>
            <a:pPr algn="l">
              <a:lnSpc>
                <a:spcPct val="103000"/>
              </a:lnSpc>
              <a:buNone/>
              <a:defRPr sz="1380" b="1">
                <a:solidFill>
                  <a:srgbClr val="0A2434"/>
                </a:solidFill>
                <a:latin typeface="Arial"/>
                <a:ea typeface="Arial"/>
                <a:cs typeface="Arial"/>
              </a:defRPr>
            </a:pPr>
            <a:r>
              <a:rPr sz="1380" b="1">
                <a:solidFill>
                  <a:srgbClr val="0A2434"/>
                </a:solidFill>
                <a:latin typeface="Arial"/>
                <a:ea typeface="Arial"/>
                <a:cs typeface="Arial"/>
              </a:rPr>
              <a:t>SYNOPSYS PROOF</a:t>
            </a:r>
          </a:p>
        </p:txBody>
      </p:sp>
      <p:sp>
        <p:nvSpPr>
          <p:cNvPr id="62" name="v16-s14-g5-body">
            <a:extLst>
              <a:ext uri="{FF2B5EF4-FFF2-40B4-BE49-F238E27FC236}">
                <a16:creationId xmlns:a16="http://schemas.microsoft.com/office/drawing/2014/main" id="{CFDF8E2A-6BD4-4394-80E9-92B0A332ADAB}"/>
              </a:ext>
            </a:extLst>
          </p:cNvPr>
          <p:cNvSpPr>
            <a:spLocks noGrp="1"/>
          </p:cNvSpPr>
          <p:nvPr/>
        </p:nvSpPr>
        <p:spPr>
          <a:xfrm>
            <a:off x="666750" y="5305425"/>
            <a:ext cx="3124200" cy="180975"/>
          </a:xfrm>
          <a:prstGeom prst="rect">
            <a:avLst/>
          </a:prstGeom>
          <a:noFill/>
          <a:ln w="0">
            <a:noFill/>
            <a:prstDash val="solid"/>
          </a:ln>
        </p:spPr>
        <p:txBody>
          <a:bodyPr wrap="square" lIns="0" tIns="0" rIns="0" bIns="0" anchor="t">
            <a:noAutofit/>
          </a:bodyPr>
          <a:lstStyle/>
          <a:p>
            <a:pPr algn="l">
              <a:lnSpc>
                <a:spcPct val="103000"/>
              </a:lnSpc>
              <a:buNone/>
              <a:defRPr sz="1280" b="0">
                <a:solidFill>
                  <a:srgbClr val="385365"/>
                </a:solidFill>
                <a:latin typeface="Arial"/>
                <a:ea typeface="Arial"/>
                <a:cs typeface="Arial"/>
              </a:defRPr>
            </a:pPr>
            <a:r>
              <a:rPr sz="1280" b="0">
                <a:solidFill>
                  <a:srgbClr val="385365"/>
                </a:solidFill>
                <a:latin typeface="Arial"/>
                <a:ea typeface="Arial"/>
                <a:cs typeface="Arial"/>
              </a:rPr>
              <a:t>offer · process · interface · proof</a:t>
            </a:r>
          </a:p>
        </p:txBody>
      </p:sp>
      <p:sp>
        <p:nvSpPr>
          <p:cNvPr id="63" name="v16-s14-and-text">
            <a:extLst>
              <a:ext uri="{FF2B5EF4-FFF2-40B4-BE49-F238E27FC236}">
                <a16:creationId xmlns:a16="http://schemas.microsoft.com/office/drawing/2014/main" id="{7996F28B-B49F-4879-8A91-B87D0679CD7D}"/>
              </a:ext>
            </a:extLst>
          </p:cNvPr>
          <p:cNvSpPr>
            <a:spLocks noGrp="1"/>
          </p:cNvSpPr>
          <p:nvPr/>
        </p:nvSpPr>
        <p:spPr>
          <a:xfrm>
            <a:off x="5505450" y="3514725"/>
            <a:ext cx="933450" cy="742950"/>
          </a:xfrm>
          <a:prstGeom prst="rect">
            <a:avLst/>
          </a:prstGeom>
          <a:noFill/>
          <a:ln w="0">
            <a:noFill/>
            <a:prstDash val="solid"/>
          </a:ln>
        </p:spPr>
        <p:txBody>
          <a:bodyPr wrap="square" lIns="0" tIns="0" rIns="0" bIns="0" anchor="ctr">
            <a:noAutofit/>
          </a:bodyPr>
          <a:lstStyle/>
          <a:p>
            <a:pPr algn="ctr">
              <a:lnSpc>
                <a:spcPct val="92000"/>
              </a:lnSpc>
              <a:buNone/>
              <a:defRPr sz="1700" b="1">
                <a:solidFill>
                  <a:srgbClr val="71ECE3"/>
                </a:solidFill>
                <a:latin typeface="Consolas"/>
                <a:ea typeface="Consolas"/>
                <a:cs typeface="Consolas"/>
              </a:defRPr>
            </a:pPr>
            <a:r>
              <a:rPr sz="1700" b="1">
                <a:solidFill>
                  <a:srgbClr val="71ECE3"/>
                </a:solidFill>
                <a:latin typeface="Consolas"/>
                <a:ea typeface="Consolas"/>
                <a:cs typeface="Consolas"/>
              </a:rPr>
              <a:t>ALL</a:t>
            </a:r>
          </a:p>
          <a:p>
            <a:pPr algn="ctr">
              <a:lnSpc>
                <a:spcPct val="92000"/>
              </a:lnSpc>
              <a:buNone/>
              <a:defRPr sz="1700" b="1">
                <a:solidFill>
                  <a:srgbClr val="71ECE3"/>
                </a:solidFill>
                <a:latin typeface="Consolas"/>
                <a:ea typeface="Consolas"/>
                <a:cs typeface="Consolas"/>
              </a:defRPr>
            </a:pPr>
            <a:r>
              <a:rPr sz="1700" b="1">
                <a:solidFill>
                  <a:srgbClr val="71ECE3"/>
                </a:solidFill>
                <a:latin typeface="Consolas"/>
                <a:ea typeface="Consolas"/>
                <a:cs typeface="Consolas"/>
              </a:rPr>
              <a:t>FIVE</a:t>
            </a:r>
          </a:p>
          <a:p>
            <a:pPr algn="ctr">
              <a:lnSpc>
                <a:spcPct val="92000"/>
              </a:lnSpc>
              <a:buNone/>
              <a:defRPr sz="1700" b="1">
                <a:solidFill>
                  <a:srgbClr val="71ECE3"/>
                </a:solidFill>
                <a:latin typeface="Consolas"/>
                <a:ea typeface="Consolas"/>
                <a:cs typeface="Consolas"/>
              </a:defRPr>
            </a:pPr>
            <a:r>
              <a:rPr sz="1700" b="1">
                <a:solidFill>
                  <a:srgbClr val="71ECE3"/>
                </a:solidFill>
                <a:latin typeface="Consolas"/>
                <a:ea typeface="Consolas"/>
                <a:cs typeface="Consolas"/>
              </a:rPr>
              <a:t>CLOSED?</a:t>
            </a:r>
          </a:p>
        </p:txBody>
      </p:sp>
      <p:sp>
        <p:nvSpPr>
          <p:cNvPr id="64" name="v16-s14-pass-eyebrow">
            <a:extLst>
              <a:ext uri="{FF2B5EF4-FFF2-40B4-BE49-F238E27FC236}">
                <a16:creationId xmlns:a16="http://schemas.microsoft.com/office/drawing/2014/main" id="{8E34D05F-5AD4-4FFA-B7C2-81D4530FBC96}"/>
              </a:ext>
            </a:extLst>
          </p:cNvPr>
          <p:cNvSpPr>
            <a:spLocks noGrp="1"/>
          </p:cNvSpPr>
          <p:nvPr/>
        </p:nvSpPr>
        <p:spPr>
          <a:xfrm>
            <a:off x="8334375" y="2600325"/>
            <a:ext cx="28384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940" b="1">
                <a:solidFill>
                  <a:srgbClr val="176B5C"/>
                </a:solidFill>
                <a:latin typeface="Consolas"/>
                <a:ea typeface="Consolas"/>
                <a:cs typeface="Consolas"/>
              </a:rPr>
              <a:t>PASS</a:t>
            </a:r>
          </a:p>
        </p:txBody>
      </p:sp>
      <p:sp>
        <p:nvSpPr>
          <p:cNvPr id="65" name="v16-s14-pass-title">
            <a:extLst>
              <a:ext uri="{FF2B5EF4-FFF2-40B4-BE49-F238E27FC236}">
                <a16:creationId xmlns:a16="http://schemas.microsoft.com/office/drawing/2014/main" id="{D30A2964-80B4-4846-8457-F34B004BB378}"/>
              </a:ext>
            </a:extLst>
          </p:cNvPr>
          <p:cNvSpPr>
            <a:spLocks noGrp="1"/>
          </p:cNvSpPr>
          <p:nvPr/>
        </p:nvSpPr>
        <p:spPr>
          <a:xfrm>
            <a:off x="8334375" y="2819400"/>
            <a:ext cx="28384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QUALIFICATION REVIEW</a:t>
            </a:r>
          </a:p>
        </p:txBody>
      </p:sp>
      <p:sp>
        <p:nvSpPr>
          <p:cNvPr id="66" name="v16-s14-pass-body">
            <a:extLst>
              <a:ext uri="{FF2B5EF4-FFF2-40B4-BE49-F238E27FC236}">
                <a16:creationId xmlns:a16="http://schemas.microsoft.com/office/drawing/2014/main" id="{4B8BD553-F18D-48F5-AB20-8E323FE8284F}"/>
              </a:ext>
            </a:extLst>
          </p:cNvPr>
          <p:cNvSpPr>
            <a:spLocks noGrp="1"/>
          </p:cNvSpPr>
          <p:nvPr/>
        </p:nvSpPr>
        <p:spPr>
          <a:xfrm>
            <a:off x="8334375" y="3124200"/>
            <a:ext cx="2838450" cy="342900"/>
          </a:xfrm>
          <a:prstGeom prst="rect">
            <a:avLst/>
          </a:prstGeom>
          <a:noFill/>
          <a:ln w="0">
            <a:noFill/>
            <a:prstDash val="solid"/>
          </a:ln>
        </p:spPr>
        <p:txBody>
          <a:bodyPr wrap="square" lIns="0" tIns="0" rIns="0" bIns="0" anchor="t">
            <a:noAutofit/>
          </a:bodyPr>
          <a:lstStyle/>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Target-bound product-fit conclusion</a:t>
            </a:r>
          </a:p>
        </p:txBody>
      </p:sp>
      <p:sp>
        <p:nvSpPr>
          <p:cNvPr id="67" name="v16-s14-fail-eyebrow">
            <a:extLst>
              <a:ext uri="{FF2B5EF4-FFF2-40B4-BE49-F238E27FC236}">
                <a16:creationId xmlns:a16="http://schemas.microsoft.com/office/drawing/2014/main" id="{B4B9A289-B163-430B-B23F-984436E39F2B}"/>
              </a:ext>
            </a:extLst>
          </p:cNvPr>
          <p:cNvSpPr>
            <a:spLocks noGrp="1"/>
          </p:cNvSpPr>
          <p:nvPr/>
        </p:nvSpPr>
        <p:spPr>
          <a:xfrm>
            <a:off x="8334375" y="4314825"/>
            <a:ext cx="28384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BC5A50"/>
                </a:solidFill>
                <a:latin typeface="Consolas"/>
                <a:ea typeface="Consolas"/>
                <a:cs typeface="Consolas"/>
              </a:defRPr>
            </a:pPr>
            <a:r>
              <a:rPr sz="940" b="1">
                <a:solidFill>
                  <a:srgbClr val="BC5A50"/>
                </a:solidFill>
                <a:latin typeface="Consolas"/>
                <a:ea typeface="Consolas"/>
                <a:cs typeface="Consolas"/>
              </a:rPr>
              <a:t>ANY GATE OPEN</a:t>
            </a:r>
          </a:p>
        </p:txBody>
      </p:sp>
      <p:sp>
        <p:nvSpPr>
          <p:cNvPr id="68" name="v16-s14-fail-title">
            <a:extLst>
              <a:ext uri="{FF2B5EF4-FFF2-40B4-BE49-F238E27FC236}">
                <a16:creationId xmlns:a16="http://schemas.microsoft.com/office/drawing/2014/main" id="{2E4B6AE6-1DF3-44D6-A067-8D65D163AA40}"/>
              </a:ext>
            </a:extLst>
          </p:cNvPr>
          <p:cNvSpPr>
            <a:spLocks noGrp="1"/>
          </p:cNvSpPr>
          <p:nvPr/>
        </p:nvSpPr>
        <p:spPr>
          <a:xfrm>
            <a:off x="8334375" y="4533900"/>
            <a:ext cx="2838450" cy="257175"/>
          </a:xfrm>
          <a:prstGeom prst="rect">
            <a:avLst/>
          </a:prstGeom>
          <a:noFill/>
          <a:ln w="0">
            <a:noFill/>
            <a:prstDash val="solid"/>
          </a:ln>
        </p:spPr>
        <p:txBody>
          <a:bodyPr wrap="square" lIns="0" tIns="0" rIns="0" bIns="0" anchor="t">
            <a:noAutofit/>
          </a:bodyPr>
          <a:lstStyle/>
          <a:p>
            <a:pPr algn="l">
              <a:lnSpc>
                <a:spcPct val="98000"/>
              </a:lnSpc>
              <a:buNone/>
              <a:defRPr sz="1800" b="1">
                <a:solidFill>
                  <a:srgbClr val="0A2434"/>
                </a:solidFill>
                <a:latin typeface="Arial"/>
                <a:ea typeface="Arial"/>
                <a:cs typeface="Arial"/>
              </a:defRPr>
            </a:pPr>
            <a:r>
              <a:rPr sz="1800" b="1">
                <a:solidFill>
                  <a:srgbClr val="0A2434"/>
                </a:solidFill>
                <a:latin typeface="Arial"/>
                <a:ea typeface="Arial"/>
                <a:cs typeface="Arial"/>
              </a:rPr>
              <a:t>HOLD / NARROW CLAIM</a:t>
            </a:r>
          </a:p>
        </p:txBody>
      </p:sp>
      <p:sp>
        <p:nvSpPr>
          <p:cNvPr id="69" name="v16-s14-fail-body">
            <a:extLst>
              <a:ext uri="{FF2B5EF4-FFF2-40B4-BE49-F238E27FC236}">
                <a16:creationId xmlns:a16="http://schemas.microsoft.com/office/drawing/2014/main" id="{E800EF31-2D91-4293-906E-1C28CA1C8F3E}"/>
              </a:ext>
            </a:extLst>
          </p:cNvPr>
          <p:cNvSpPr>
            <a:spLocks noGrp="1"/>
          </p:cNvSpPr>
          <p:nvPr/>
        </p:nvSpPr>
        <p:spPr>
          <a:xfrm>
            <a:off x="8334375" y="4838700"/>
            <a:ext cx="2838450" cy="342900"/>
          </a:xfrm>
          <a:prstGeom prst="rect">
            <a:avLst/>
          </a:prstGeom>
          <a:noFill/>
          <a:ln w="0">
            <a:noFill/>
            <a:prstDash val="solid"/>
          </a:ln>
        </p:spPr>
        <p:txBody>
          <a:bodyPr wrap="square" lIns="0" tIns="0" rIns="0" bIns="0" anchor="t">
            <a:noAutofit/>
          </a:bodyPr>
          <a:lstStyle/>
          <a:p>
            <a:pPr algn="l">
              <a:lnSpc>
                <a:spcPct val="105000"/>
              </a:lnSpc>
              <a:buNone/>
              <a:defRPr sz="1430" b="0">
                <a:solidFill>
                  <a:srgbClr val="385365"/>
                </a:solidFill>
                <a:latin typeface="Arial"/>
                <a:ea typeface="Arial"/>
                <a:cs typeface="Arial"/>
              </a:defRPr>
            </a:pPr>
            <a:r>
              <a:rPr sz="1430" b="0">
                <a:solidFill>
                  <a:srgbClr val="385365"/>
                </a:solidFill>
                <a:latin typeface="Arial"/>
                <a:ea typeface="Arial"/>
                <a:cs typeface="Arial"/>
              </a:rPr>
              <a:t>Close the gap or return to discovery</a:t>
            </a:r>
          </a:p>
        </p:txBody>
      </p:sp>
      <p:sp>
        <p:nvSpPr>
          <p:cNvPr id="70" name="v16-s14-commercial">
            <a:extLst>
              <a:ext uri="{FF2B5EF4-FFF2-40B4-BE49-F238E27FC236}">
                <a16:creationId xmlns:a16="http://schemas.microsoft.com/office/drawing/2014/main" id="{8780068B-B8E8-417B-BD44-1D50F70DB4F5}"/>
              </a:ext>
            </a:extLst>
          </p:cNvPr>
          <p:cNvSpPr>
            <a:spLocks noGrp="1"/>
          </p:cNvSpPr>
          <p:nvPr/>
        </p:nvSpPr>
        <p:spPr>
          <a:xfrm>
            <a:off x="4095750" y="5657850"/>
            <a:ext cx="7239000" cy="476250"/>
          </a:xfrm>
          <a:prstGeom prst="roundRect">
            <a:avLst>
              <a:gd name="adj" fmla="val 16000"/>
            </a:avLst>
          </a:prstGeom>
          <a:solidFill>
            <a:srgbClr val="061B29"/>
          </a:solidFill>
          <a:ln w="0">
            <a:noFill/>
            <a:prstDash val="solid"/>
          </a:ln>
        </p:spPr>
        <p:txBody>
          <a:bodyPr/>
          <a:lstStyle/>
          <a:p>
            <a:endParaRPr/>
          </a:p>
        </p:txBody>
      </p:sp>
      <p:sp>
        <p:nvSpPr>
          <p:cNvPr id="71" name="v16-s14-commercial-text">
            <a:extLst>
              <a:ext uri="{FF2B5EF4-FFF2-40B4-BE49-F238E27FC236}">
                <a16:creationId xmlns:a16="http://schemas.microsoft.com/office/drawing/2014/main" id="{7B5F9C2D-4C5F-49FE-B98F-9404ABA116BD}"/>
              </a:ext>
            </a:extLst>
          </p:cNvPr>
          <p:cNvSpPr>
            <a:spLocks noGrp="1"/>
          </p:cNvSpPr>
          <p:nvPr/>
        </p:nvSpPr>
        <p:spPr>
          <a:xfrm>
            <a:off x="4267200" y="5753100"/>
            <a:ext cx="6896100" cy="304800"/>
          </a:xfrm>
          <a:prstGeom prst="rect">
            <a:avLst/>
          </a:prstGeom>
          <a:noFill/>
          <a:ln w="0">
            <a:noFill/>
            <a:prstDash val="solid"/>
          </a:ln>
        </p:spPr>
        <p:txBody>
          <a:bodyPr wrap="square" lIns="0" tIns="0" rIns="0" bIns="0" anchor="ctr">
            <a:noAutofit/>
          </a:bodyPr>
          <a:lstStyle/>
          <a:p>
            <a:pPr algn="l">
              <a:lnSpc>
                <a:spcPct val="100000"/>
              </a:lnSpc>
              <a:buNone/>
              <a:defRPr sz="1360" b="1">
                <a:solidFill>
                  <a:srgbClr val="FFFFFF"/>
                </a:solidFill>
                <a:latin typeface="Arial"/>
                <a:ea typeface="Arial"/>
                <a:cs typeface="Arial"/>
              </a:defRPr>
            </a:pPr>
            <a:r>
              <a:rPr sz="1360" b="1">
                <a:solidFill>
                  <a:srgbClr val="FFFFFF"/>
                </a:solidFill>
                <a:latin typeface="Arial"/>
                <a:ea typeface="Arial"/>
                <a:cs typeface="Arial"/>
              </a:rPr>
              <a:t>Design win → shipment → applicable Synopsys terms → royalty stays separate</a:t>
            </a:r>
          </a:p>
        </p:txBody>
      </p:sp>
    </p:spTree>
    <p:extLst>
      <p:ext uri="{BB962C8B-B14F-4D97-AF65-F5344CB8AC3E}">
        <p14:creationId xmlns:p14="http://schemas.microsoft.com/office/powerpoint/2010/main" val="857473056"/>
      </p:ext>
    </p:extLst>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48" name="v16-bg-5">
            <a:extLst>
              <a:ext uri="{FF2B5EF4-FFF2-40B4-BE49-F238E27FC236}">
                <a16:creationId xmlns:a16="http://schemas.microsoft.com/office/drawing/2014/main" id="{7CD2128A-8FC3-4918-A3E4-08D009300545}"/>
              </a:ext>
            </a:extLst>
          </p:cNvPr>
          <p:cNvSpPr>
            <a:spLocks noGrp="1"/>
          </p:cNvSpPr>
          <p:nvPr/>
        </p:nvSpPr>
        <p:spPr>
          <a:xfrm>
            <a:off x="0" y="0"/>
            <a:ext cx="12192000" cy="6858000"/>
          </a:xfrm>
          <a:prstGeom prst="rect">
            <a:avLst/>
          </a:prstGeom>
          <a:solidFill>
            <a:srgbClr val="F3F7F8"/>
          </a:solidFill>
          <a:ln w="0">
            <a:noFill/>
            <a:prstDash val="solid"/>
          </a:ln>
        </p:spPr>
      </p:sp>
      <p:sp>
        <p:nvSpPr>
          <p:cNvPr id="2" name="v16-accent-5">
            <a:extLst>
              <a:ext uri="{FF2B5EF4-FFF2-40B4-BE49-F238E27FC236}">
                <a16:creationId xmlns:a16="http://schemas.microsoft.com/office/drawing/2014/main" id="{B1A4D2C5-6433-4505-BAF6-734B97C5465B}"/>
              </a:ext>
            </a:extLst>
          </p:cNvPr>
          <p:cNvSpPr>
            <a:spLocks noGrp="1"/>
          </p:cNvSpPr>
          <p:nvPr/>
        </p:nvSpPr>
        <p:spPr>
          <a:xfrm>
            <a:off x="0" y="0"/>
            <a:ext cx="66675" cy="6858000"/>
          </a:xfrm>
          <a:prstGeom prst="rect">
            <a:avLst/>
          </a:prstGeom>
          <a:solidFill>
            <a:srgbClr val="11D2D0"/>
          </a:solidFill>
          <a:ln w="0">
            <a:noFill/>
            <a:prstDash val="solid"/>
          </a:ln>
        </p:spPr>
      </p:sp>
      <p:sp>
        <p:nvSpPr>
          <p:cNvPr id="3" name="v16-section-5">
            <a:extLst>
              <a:ext uri="{FF2B5EF4-FFF2-40B4-BE49-F238E27FC236}">
                <a16:creationId xmlns:a16="http://schemas.microsoft.com/office/drawing/2014/main" id="{70A39924-7C48-4346-9F2A-C3346B8E268A}"/>
              </a:ext>
            </a:extLst>
          </p:cNvPr>
          <p:cNvSpPr>
            <a:spLocks noGrp="1"/>
          </p:cNvSpPr>
          <p:nvPr/>
        </p:nvSpPr>
        <p:spPr>
          <a:xfrm>
            <a:off x="514350" y="323850"/>
            <a:ext cx="9334500" cy="171450"/>
          </a:xfrm>
          <a:prstGeom prst="rect">
            <a:avLst/>
          </a:prstGeom>
          <a:noFill/>
          <a:ln w="0">
            <a:noFill/>
            <a:prstDash val="solid"/>
          </a:ln>
        </p:spPr>
        <p:txBody>
          <a:bodyPr wrap="square" lIns="0" tIns="0" rIns="0" bIns="0" anchor="t">
            <a:noAutofit/>
          </a:bodyPr>
          <a:lstStyle/>
          <a:p>
            <a:pPr algn="l">
              <a:lnSpc>
                <a:spcPct val="103000"/>
              </a:lnSpc>
              <a:buNone/>
              <a:defRPr sz="980" b="1">
                <a:solidFill>
                  <a:srgbClr val="176B5C"/>
                </a:solidFill>
                <a:latin typeface="Consolas"/>
                <a:ea typeface="Consolas"/>
                <a:cs typeface="Consolas"/>
              </a:defRPr>
            </a:pPr>
            <a:r>
              <a:rPr sz="950" b="1">
                <a:solidFill>
                  <a:srgbClr val="176B5C"/>
                </a:solidFill>
                <a:latin typeface="Arial"/>
              </a:rPr>
              <a:t>06 · SPECIALTY FOUNDRY &amp; HIGH-VOLTAGE EMBEDDED MEMORY</a:t>
            </a:r>
          </a:p>
        </p:txBody>
      </p:sp>
      <p:sp>
        <p:nvSpPr>
          <p:cNvPr id="4" name="v16-title-5">
            <a:extLst>
              <a:ext uri="{FF2B5EF4-FFF2-40B4-BE49-F238E27FC236}">
                <a16:creationId xmlns:a16="http://schemas.microsoft.com/office/drawing/2014/main" id="{4401A630-F8B0-484C-A25B-06B0D5747277}"/>
              </a:ext>
            </a:extLst>
          </p:cNvPr>
          <p:cNvSpPr>
            <a:spLocks noGrp="1"/>
          </p:cNvSpPr>
          <p:nvPr/>
        </p:nvSpPr>
        <p:spPr>
          <a:xfrm>
            <a:off x="514350" y="609600"/>
            <a:ext cx="10096500" cy="857250"/>
          </a:xfrm>
          <a:prstGeom prst="rect">
            <a:avLst/>
          </a:prstGeom>
          <a:noFill/>
          <a:ln w="0">
            <a:noFill/>
            <a:prstDash val="solid"/>
          </a:ln>
        </p:spPr>
        <p:txBody>
          <a:bodyPr wrap="square" lIns="0" tIns="0" rIns="0" bIns="0" anchor="t">
            <a:noAutofit/>
          </a:bodyPr>
          <a:lstStyle/>
          <a:p>
            <a:pPr algn="l">
              <a:lnSpc>
                <a:spcPct val="98000"/>
              </a:lnSpc>
              <a:spcBef>
                <a:spcPts val="0"/>
              </a:spcBef>
              <a:spcAft>
                <a:spcPts val="200"/>
              </a:spcAft>
              <a:buNone/>
              <a:defRPr sz="3000" b="1">
                <a:solidFill>
                  <a:srgbClr val="0A2434"/>
                </a:solidFill>
                <a:latin typeface="Arial"/>
                <a:ea typeface="Arial"/>
                <a:cs typeface="Arial"/>
              </a:defRPr>
            </a:pPr>
            <a:r>
              <a:rPr sz="2600" b="1">
                <a:solidFill>
                  <a:srgbClr val="0A2434"/>
                </a:solidFill>
                <a:latin typeface="Arial"/>
              </a:rPr>
              <a:t>Specialty Foundry eNVM Strategy:</a:t>
            </a:r>
          </a:p>
          <a:p>
            <a:pPr>
              <a:spcBef>
                <a:spcPts val="0"/>
              </a:spcBef>
              <a:spcAft>
                <a:spcPts val="200"/>
              </a:spcAft>
            </a:pPr>
            <a:r>
              <a:rPr sz="2600" b="1">
                <a:solidFill>
                  <a:srgbClr val="0A2434"/>
                </a:solidFill>
                <a:latin typeface="Arial"/>
              </a:rPr>
              <a:t>Zero-Mask BCD, Matrix Repair &amp; HV/E-Ink Drivers</a:t>
            </a:r>
          </a:p>
        </p:txBody>
      </p:sp>
      <p:sp>
        <p:nvSpPr>
          <p:cNvPr id="5" name="v16-subtitle-5">
            <a:extLst>
              <a:ext uri="{FF2B5EF4-FFF2-40B4-BE49-F238E27FC236}">
                <a16:creationId xmlns:a16="http://schemas.microsoft.com/office/drawing/2014/main" id="{62C5FF15-953B-4F25-B217-D969B82D00F9}"/>
              </a:ext>
            </a:extLst>
          </p:cNvPr>
          <p:cNvSpPr>
            <a:spLocks noGrp="1"/>
          </p:cNvSpPr>
          <p:nvPr/>
        </p:nvSpPr>
        <p:spPr>
          <a:xfrm>
            <a:off x="514350" y="1504950"/>
            <a:ext cx="10287000" cy="285750"/>
          </a:xfrm>
          <a:prstGeom prst="rect">
            <a:avLst/>
          </a:prstGeom>
          <a:noFill/>
          <a:ln w="0">
            <a:noFill/>
            <a:prstDash val="solid"/>
          </a:ln>
        </p:spPr>
        <p:txBody>
          <a:bodyPr wrap="square" lIns="0" tIns="0" rIns="0" bIns="0" anchor="t">
            <a:noAutofit/>
          </a:bodyPr>
          <a:lstStyle/>
          <a:p>
            <a:pPr algn="l">
              <a:lnSpc>
                <a:spcPct val="104000"/>
              </a:lnSpc>
              <a:buNone/>
              <a:defRPr sz="1480" b="0">
                <a:solidFill>
                  <a:srgbClr val="385365"/>
                </a:solidFill>
                <a:latin typeface="Arial"/>
                <a:ea typeface="Arial"/>
                <a:cs typeface="Arial"/>
              </a:defRPr>
            </a:pPr>
            <a:r>
              <a:rPr sz="1300" b="0">
                <a:solidFill>
                  <a:srgbClr val="385365"/>
                </a:solidFill>
                <a:latin typeface="Arial"/>
              </a:rPr>
              <a:t>Commercial moat across mature nodes: Native zero-mask BCD power trimming, JEDEC DDR5/HBM3e in-field PPR, and specialized 110HV E-Ink driving.</a:t>
            </a:r>
          </a:p>
        </p:txBody>
      </p:sp>
      <p:sp>
        <p:nvSpPr>
          <p:cNvPr id="6" name="motif-line-0">
            <a:extLst>
              <a:ext uri="{FF2B5EF4-FFF2-40B4-BE49-F238E27FC236}">
                <a16:creationId xmlns:a16="http://schemas.microsoft.com/office/drawing/2014/main" id="{4F24AC3B-0DCD-4AE9-AE57-1D193BA6202F}"/>
              </a:ext>
            </a:extLst>
          </p:cNvPr>
          <p:cNvSpPr>
            <a:spLocks noGrp="1"/>
          </p:cNvSpPr>
          <p:nvPr/>
        </p:nvSpPr>
        <p:spPr>
          <a:xfrm>
            <a:off x="10477500" y="1066800"/>
            <a:ext cx="1123950" cy="9525"/>
          </a:xfrm>
          <a:prstGeom prst="rect">
            <a:avLst/>
          </a:prstGeom>
          <a:solidFill>
            <a:srgbClr val="D9E6E9"/>
          </a:solidFill>
          <a:ln w="0">
            <a:noFill/>
            <a:prstDash val="solid"/>
          </a:ln>
        </p:spPr>
      </p:sp>
      <p:sp>
        <p:nvSpPr>
          <p:cNvPr id="7" name="motif-dot-0">
            <a:extLst>
              <a:ext uri="{FF2B5EF4-FFF2-40B4-BE49-F238E27FC236}">
                <a16:creationId xmlns:a16="http://schemas.microsoft.com/office/drawing/2014/main" id="{197F733C-F07B-4549-BE68-B13892735EC4}"/>
              </a:ext>
            </a:extLst>
          </p:cNvPr>
          <p:cNvSpPr>
            <a:spLocks noGrp="1"/>
          </p:cNvSpPr>
          <p:nvPr/>
        </p:nvSpPr>
        <p:spPr>
          <a:xfrm>
            <a:off x="10448925" y="1038225"/>
            <a:ext cx="66675" cy="66675"/>
          </a:xfrm>
          <a:prstGeom prst="roundRect">
            <a:avLst>
              <a:gd name="adj" fmla="val 50000"/>
            </a:avLst>
          </a:prstGeom>
          <a:solidFill>
            <a:srgbClr val="B9D6D8"/>
          </a:solidFill>
          <a:ln w="0">
            <a:noFill/>
            <a:prstDash val="solid"/>
          </a:ln>
        </p:spPr>
      </p:sp>
      <p:sp>
        <p:nvSpPr>
          <p:cNvPr id="8" name="motif-line-1">
            <a:extLst>
              <a:ext uri="{FF2B5EF4-FFF2-40B4-BE49-F238E27FC236}">
                <a16:creationId xmlns:a16="http://schemas.microsoft.com/office/drawing/2014/main" id="{24A309C2-6B29-4FEF-99F6-7F21614248A3}"/>
              </a:ext>
            </a:extLst>
          </p:cNvPr>
          <p:cNvSpPr>
            <a:spLocks noGrp="1"/>
          </p:cNvSpPr>
          <p:nvPr/>
        </p:nvSpPr>
        <p:spPr>
          <a:xfrm>
            <a:off x="10706100" y="1143000"/>
            <a:ext cx="952500" cy="9525"/>
          </a:xfrm>
          <a:prstGeom prst="rect">
            <a:avLst/>
          </a:prstGeom>
          <a:solidFill>
            <a:srgbClr val="D9E6E9"/>
          </a:solidFill>
          <a:ln w="0">
            <a:noFill/>
            <a:prstDash val="solid"/>
          </a:ln>
        </p:spPr>
      </p:sp>
      <p:sp>
        <p:nvSpPr>
          <p:cNvPr id="9" name="motif-dot-1">
            <a:extLst>
              <a:ext uri="{FF2B5EF4-FFF2-40B4-BE49-F238E27FC236}">
                <a16:creationId xmlns:a16="http://schemas.microsoft.com/office/drawing/2014/main" id="{8F48CEF9-432B-4612-B76B-2C5973794A34}"/>
              </a:ext>
            </a:extLst>
          </p:cNvPr>
          <p:cNvSpPr>
            <a:spLocks noGrp="1"/>
          </p:cNvSpPr>
          <p:nvPr/>
        </p:nvSpPr>
        <p:spPr>
          <a:xfrm>
            <a:off x="10677525" y="1114425"/>
            <a:ext cx="66675" cy="66675"/>
          </a:xfrm>
          <a:prstGeom prst="roundRect">
            <a:avLst>
              <a:gd name="adj" fmla="val 50000"/>
            </a:avLst>
          </a:prstGeom>
          <a:solidFill>
            <a:srgbClr val="B9D6D8"/>
          </a:solidFill>
          <a:ln w="0">
            <a:noFill/>
            <a:prstDash val="solid"/>
          </a:ln>
        </p:spPr>
      </p:sp>
      <p:sp>
        <p:nvSpPr>
          <p:cNvPr id="10" name="motif-line-2">
            <a:extLst>
              <a:ext uri="{FF2B5EF4-FFF2-40B4-BE49-F238E27FC236}">
                <a16:creationId xmlns:a16="http://schemas.microsoft.com/office/drawing/2014/main" id="{7CBEC5C8-5222-415F-8353-6CB1FC29533E}"/>
              </a:ext>
            </a:extLst>
          </p:cNvPr>
          <p:cNvSpPr>
            <a:spLocks noGrp="1"/>
          </p:cNvSpPr>
          <p:nvPr/>
        </p:nvSpPr>
        <p:spPr>
          <a:xfrm>
            <a:off x="10934700" y="1219200"/>
            <a:ext cx="781050" cy="9525"/>
          </a:xfrm>
          <a:prstGeom prst="rect">
            <a:avLst/>
          </a:prstGeom>
          <a:solidFill>
            <a:srgbClr val="D9E6E9"/>
          </a:solidFill>
          <a:ln w="0">
            <a:noFill/>
            <a:prstDash val="solid"/>
          </a:ln>
        </p:spPr>
      </p:sp>
      <p:sp>
        <p:nvSpPr>
          <p:cNvPr id="11" name="motif-dot-2">
            <a:extLst>
              <a:ext uri="{FF2B5EF4-FFF2-40B4-BE49-F238E27FC236}">
                <a16:creationId xmlns:a16="http://schemas.microsoft.com/office/drawing/2014/main" id="{67A0DD8F-ACC1-40FE-8C57-45BEC95993AA}"/>
              </a:ext>
            </a:extLst>
          </p:cNvPr>
          <p:cNvSpPr>
            <a:spLocks noGrp="1"/>
          </p:cNvSpPr>
          <p:nvPr/>
        </p:nvSpPr>
        <p:spPr>
          <a:xfrm>
            <a:off x="10906125" y="1190625"/>
            <a:ext cx="66675" cy="66675"/>
          </a:xfrm>
          <a:prstGeom prst="roundRect">
            <a:avLst>
              <a:gd name="adj" fmla="val 50000"/>
            </a:avLst>
          </a:prstGeom>
          <a:solidFill>
            <a:srgbClr val="C78A4B"/>
          </a:solidFill>
          <a:ln w="0">
            <a:noFill/>
            <a:prstDash val="solid"/>
          </a:ln>
        </p:spPr>
      </p:sp>
      <p:sp>
        <p:nvSpPr>
          <p:cNvPr id="12" name="motif-line-3">
            <a:extLst>
              <a:ext uri="{FF2B5EF4-FFF2-40B4-BE49-F238E27FC236}">
                <a16:creationId xmlns:a16="http://schemas.microsoft.com/office/drawing/2014/main" id="{80417434-AAD9-4084-890A-21E522933366}"/>
              </a:ext>
            </a:extLst>
          </p:cNvPr>
          <p:cNvSpPr>
            <a:spLocks noGrp="1"/>
          </p:cNvSpPr>
          <p:nvPr/>
        </p:nvSpPr>
        <p:spPr>
          <a:xfrm>
            <a:off x="11163300" y="1295400"/>
            <a:ext cx="609600" cy="9525"/>
          </a:xfrm>
          <a:prstGeom prst="rect">
            <a:avLst/>
          </a:prstGeom>
          <a:solidFill>
            <a:srgbClr val="D9E6E9"/>
          </a:solidFill>
          <a:ln w="0">
            <a:noFill/>
            <a:prstDash val="solid"/>
          </a:ln>
        </p:spPr>
      </p:sp>
      <p:sp>
        <p:nvSpPr>
          <p:cNvPr id="13" name="motif-dot-3">
            <a:extLst>
              <a:ext uri="{FF2B5EF4-FFF2-40B4-BE49-F238E27FC236}">
                <a16:creationId xmlns:a16="http://schemas.microsoft.com/office/drawing/2014/main" id="{68E1EF93-707B-4E45-ADE9-9B1B03CAE0BB}"/>
              </a:ext>
            </a:extLst>
          </p:cNvPr>
          <p:cNvSpPr>
            <a:spLocks noGrp="1"/>
          </p:cNvSpPr>
          <p:nvPr/>
        </p:nvSpPr>
        <p:spPr>
          <a:xfrm>
            <a:off x="11134725" y="1266825"/>
            <a:ext cx="66675" cy="66675"/>
          </a:xfrm>
          <a:prstGeom prst="roundRect">
            <a:avLst>
              <a:gd name="adj" fmla="val 50000"/>
            </a:avLst>
          </a:prstGeom>
          <a:solidFill>
            <a:srgbClr val="B9D6D8"/>
          </a:solidFill>
          <a:ln w="0">
            <a:noFill/>
            <a:prstDash val="solid"/>
          </a:ln>
        </p:spPr>
      </p:sp>
      <p:sp>
        <p:nvSpPr>
          <p:cNvPr id="14" name="motif-line-4">
            <a:extLst>
              <a:ext uri="{FF2B5EF4-FFF2-40B4-BE49-F238E27FC236}">
                <a16:creationId xmlns:a16="http://schemas.microsoft.com/office/drawing/2014/main" id="{96B19CB4-493E-4C93-9786-2F671C61276A}"/>
              </a:ext>
            </a:extLst>
          </p:cNvPr>
          <p:cNvSpPr>
            <a:spLocks noGrp="1"/>
          </p:cNvSpPr>
          <p:nvPr/>
        </p:nvSpPr>
        <p:spPr>
          <a:xfrm>
            <a:off x="11391900" y="1371600"/>
            <a:ext cx="438150" cy="9525"/>
          </a:xfrm>
          <a:prstGeom prst="rect">
            <a:avLst/>
          </a:prstGeom>
          <a:solidFill>
            <a:srgbClr val="D9E6E9"/>
          </a:solidFill>
          <a:ln w="0">
            <a:noFill/>
            <a:prstDash val="solid"/>
          </a:ln>
        </p:spPr>
      </p:sp>
      <p:sp>
        <p:nvSpPr>
          <p:cNvPr id="15" name="motif-dot-4">
            <a:extLst>
              <a:ext uri="{FF2B5EF4-FFF2-40B4-BE49-F238E27FC236}">
                <a16:creationId xmlns:a16="http://schemas.microsoft.com/office/drawing/2014/main" id="{6977908C-ADD7-41F8-BE64-92B1D4696576}"/>
              </a:ext>
            </a:extLst>
          </p:cNvPr>
          <p:cNvSpPr>
            <a:spLocks noGrp="1"/>
          </p:cNvSpPr>
          <p:nvPr/>
        </p:nvSpPr>
        <p:spPr>
          <a:xfrm>
            <a:off x="11363325" y="1343025"/>
            <a:ext cx="66675" cy="66675"/>
          </a:xfrm>
          <a:prstGeom prst="roundRect">
            <a:avLst>
              <a:gd name="adj" fmla="val 50000"/>
            </a:avLst>
          </a:prstGeom>
          <a:solidFill>
            <a:srgbClr val="B9D6D8"/>
          </a:solidFill>
          <a:ln w="0">
            <a:noFill/>
            <a:prstDash val="solid"/>
          </a:ln>
        </p:spPr>
      </p:sp>
      <p:sp>
        <p:nvSpPr>
          <p:cNvPr id="16" name="v16-footer-rule-5">
            <a:extLst>
              <a:ext uri="{FF2B5EF4-FFF2-40B4-BE49-F238E27FC236}">
                <a16:creationId xmlns:a16="http://schemas.microsoft.com/office/drawing/2014/main" id="{AD2EFB02-6CFF-47D5-8ADD-208690DAEFC2}"/>
              </a:ext>
            </a:extLst>
          </p:cNvPr>
          <p:cNvSpPr>
            <a:spLocks noGrp="1"/>
          </p:cNvSpPr>
          <p:nvPr/>
        </p:nvSpPr>
        <p:spPr>
          <a:xfrm>
            <a:off x="514350" y="6419850"/>
            <a:ext cx="11163300" cy="9525"/>
          </a:xfrm>
          <a:prstGeom prst="rect">
            <a:avLst/>
          </a:prstGeom>
          <a:solidFill>
            <a:srgbClr val="AFC1C8"/>
          </a:solidFill>
          <a:ln w="0">
            <a:noFill/>
            <a:prstDash val="solid"/>
          </a:ln>
        </p:spPr>
      </p:sp>
      <p:sp>
        <p:nvSpPr>
          <p:cNvPr id="17" name="v16-footer-label-5">
            <a:extLst>
              <a:ext uri="{FF2B5EF4-FFF2-40B4-BE49-F238E27FC236}">
                <a16:creationId xmlns:a16="http://schemas.microsoft.com/office/drawing/2014/main" id="{CF4717BE-453E-4AF7-8BB3-8ABAE50AC9ED}"/>
              </a:ext>
            </a:extLst>
          </p:cNvPr>
          <p:cNvSpPr>
            <a:spLocks noGrp="1"/>
          </p:cNvSpPr>
          <p:nvPr/>
        </p:nvSpPr>
        <p:spPr>
          <a:xfrm>
            <a:off x="514350" y="6534150"/>
            <a:ext cx="9334500" cy="171450"/>
          </a:xfrm>
          <a:prstGeom prst="rect">
            <a:avLst/>
          </a:prstGeom>
          <a:noFill/>
          <a:ln w="0">
            <a:noFill/>
            <a:prstDash val="solid"/>
          </a:ln>
        </p:spPr>
        <p:txBody>
          <a:bodyPr wrap="square" lIns="0" tIns="0" rIns="0" bIns="0" anchor="t">
            <a:noAutofit/>
          </a:bodyPr>
          <a:lstStyle/>
          <a:p>
            <a:pPr algn="l">
              <a:lnSpc>
                <a:spcPct val="103000"/>
              </a:lnSpc>
              <a:buNone/>
              <a:defRPr sz="830" b="1">
                <a:solidFill>
                  <a:srgbClr val="708894"/>
                </a:solidFill>
                <a:latin typeface="Consolas"/>
                <a:ea typeface="Consolas"/>
                <a:cs typeface="Consolas"/>
              </a:defRPr>
            </a:pPr>
            <a:r>
              <a:rPr sz="830" b="1">
                <a:solidFill>
                  <a:srgbClr val="708894"/>
                </a:solidFill>
                <a:latin typeface="Consolas"/>
                <a:ea typeface="Consolas"/>
                <a:cs typeface="Consolas"/>
              </a:rPr>
              <a:t>SYNOPSYS POV · PUBLIC-SOURCE QUALIFICATION BRIEF</a:t>
            </a:r>
          </a:p>
        </p:txBody>
      </p:sp>
      <p:sp>
        <p:nvSpPr>
          <p:cNvPr id="18" name="v16-footer-page-5">
            <a:extLst>
              <a:ext uri="{FF2B5EF4-FFF2-40B4-BE49-F238E27FC236}">
                <a16:creationId xmlns:a16="http://schemas.microsoft.com/office/drawing/2014/main" id="{F2891668-0AD3-4604-A93C-877B48A4D555}"/>
              </a:ext>
            </a:extLst>
          </p:cNvPr>
          <p:cNvSpPr>
            <a:spLocks noGrp="1"/>
          </p:cNvSpPr>
          <p:nvPr/>
        </p:nvSpPr>
        <p:spPr>
          <a:xfrm>
            <a:off x="11144250" y="6534150"/>
            <a:ext cx="533400" cy="171450"/>
          </a:xfrm>
          <a:prstGeom prst="rect">
            <a:avLst/>
          </a:prstGeom>
          <a:noFill/>
          <a:ln w="0">
            <a:noFill/>
            <a:prstDash val="solid"/>
          </a:ln>
        </p:spPr>
        <p:txBody>
          <a:bodyPr wrap="square" lIns="0" tIns="0" rIns="0" bIns="0" anchor="t">
            <a:noAutofit/>
          </a:bodyPr>
          <a:lstStyle/>
          <a:p>
            <a:pPr algn="r">
              <a:lnSpc>
                <a:spcPct val="103000"/>
              </a:lnSpc>
              <a:buNone/>
              <a:defRPr sz="830" b="1">
                <a:solidFill>
                  <a:srgbClr val="708894"/>
                </a:solidFill>
                <a:latin typeface="Consolas"/>
                <a:ea typeface="Consolas"/>
                <a:cs typeface="Consolas"/>
              </a:defRPr>
            </a:pPr>
            <a:r>
              <a:rPr sz="830" b="1">
                <a:solidFill>
                  <a:srgbClr val="708894"/>
                </a:solidFill>
                <a:latin typeface="Consolas"/>
              </a:rPr>
              <a:t>18</a:t>
            </a:r>
          </a:p>
        </p:txBody>
      </p:sp>
      <p:sp>
        <p:nvSpPr>
          <p:cNvPr id="19" name="v16-s5-infineon-shadow">
            <a:extLst>
              <a:ext uri="{FF2B5EF4-FFF2-40B4-BE49-F238E27FC236}">
                <a16:creationId xmlns:a16="http://schemas.microsoft.com/office/drawing/2014/main" id="{06CD62B7-658E-48F3-A893-52A96ED03ACE}"/>
              </a:ext>
            </a:extLst>
          </p:cNvPr>
          <p:cNvSpPr>
            <a:spLocks noGrp="1"/>
          </p:cNvSpPr>
          <p:nvPr/>
        </p:nvSpPr>
        <p:spPr>
          <a:xfrm>
            <a:off x="542925" y="2257425"/>
            <a:ext cx="2667000" cy="1485900"/>
          </a:xfrm>
          <a:prstGeom prst="roundRect">
            <a:avLst>
              <a:gd name="adj" fmla="val 5128"/>
            </a:avLst>
          </a:prstGeom>
          <a:solidFill>
            <a:srgbClr val="ECF2F4"/>
          </a:solidFill>
          <a:ln w="0">
            <a:noFill/>
            <a:prstDash val="solid"/>
          </a:ln>
        </p:spPr>
        <p:txBody>
          <a:bodyPr/>
          <a:p>
            <a:r>
              <a:rPr sz="1100" b="1">
                <a:solidFill>
                  <a:srgbClr val="176B5C"/>
                </a:solidFill>
                <a:latin typeface="Arial"/>
              </a:rPr>
              <a:t>TARGET 1 · BCD POWER TRIMMING</a:t>
            </a:r>
          </a:p>
        </p:txBody>
      </p:sp>
      <p:sp>
        <p:nvSpPr>
          <p:cNvPr id="20" name="v16-s5-infineon">
            <a:extLst>
              <a:ext uri="{FF2B5EF4-FFF2-40B4-BE49-F238E27FC236}">
                <a16:creationId xmlns:a16="http://schemas.microsoft.com/office/drawing/2014/main" id="{2F31D5D6-AE7B-4B39-8625-DEFEC8E83F8C}"/>
              </a:ext>
            </a:extLst>
          </p:cNvPr>
          <p:cNvSpPr>
            <a:spLocks noGrp="1"/>
          </p:cNvSpPr>
          <p:nvPr/>
        </p:nvSpPr>
        <p:spPr>
          <a:xfrm>
            <a:off x="514350" y="2209800"/>
            <a:ext cx="2667000" cy="1485900"/>
          </a:xfrm>
          <a:prstGeom prst="roundRect">
            <a:avLst>
              <a:gd name="adj" fmla="val 5128"/>
            </a:avLst>
          </a:prstGeom>
          <a:solidFill>
            <a:srgbClr val="E4F4F4"/>
          </a:solidFill>
          <a:ln w="10478">
            <a:solidFill>
              <a:srgbClr val="C9D6DA"/>
            </a:solidFill>
            <a:prstDash val="solid"/>
          </a:ln>
        </p:spPr>
        <p:txBody>
          <a:bodyPr/>
          <a:p>
            <a:r>
              <a:rPr sz="1100" b="1">
                <a:solidFill>
                  <a:srgbClr val="176B5C"/>
                </a:solidFill>
                <a:latin typeface="Arial"/>
              </a:rPr>
              <a:t>TARGET 1 · BCD POWER TRIMMING</a:t>
            </a:r>
          </a:p>
        </p:txBody>
      </p:sp>
      <p:sp>
        <p:nvSpPr>
          <p:cNvPr id="21" name="v16-s5-infineon-top">
            <a:extLst>
              <a:ext uri="{FF2B5EF4-FFF2-40B4-BE49-F238E27FC236}">
                <a16:creationId xmlns:a16="http://schemas.microsoft.com/office/drawing/2014/main" id="{ED1C9827-4943-494D-9A23-9B9D351CC51A}"/>
              </a:ext>
            </a:extLst>
          </p:cNvPr>
          <p:cNvSpPr>
            <a:spLocks noGrp="1"/>
          </p:cNvSpPr>
          <p:nvPr/>
        </p:nvSpPr>
        <p:spPr>
          <a:xfrm>
            <a:off x="514350" y="2209800"/>
            <a:ext cx="2667000" cy="57150"/>
          </a:xfrm>
          <a:prstGeom prst="roundRect">
            <a:avLst>
              <a:gd name="adj" fmla="val 50000"/>
            </a:avLst>
          </a:prstGeom>
          <a:solidFill>
            <a:srgbClr val="087A7A"/>
          </a:solidFill>
          <a:ln w="0">
            <a:noFill/>
            <a:prstDash val="solid"/>
          </a:ln>
        </p:spPr>
        <p:txBody>
          <a:bodyPr/>
          <a:p>
            <a:r>
              <a:rPr sz="1100" b="1">
                <a:solidFill>
                  <a:srgbClr val="176B5C"/>
                </a:solidFill>
                <a:latin typeface="Arial"/>
              </a:rPr>
              <a:t>TARGET 1 · BCD POWER TRIMMING</a:t>
            </a:r>
          </a:p>
        </p:txBody>
      </p:sp>
      <p:sp>
        <p:nvSpPr>
          <p:cNvPr id="22" name="v16-s5-ti-shadow">
            <a:extLst>
              <a:ext uri="{FF2B5EF4-FFF2-40B4-BE49-F238E27FC236}">
                <a16:creationId xmlns:a16="http://schemas.microsoft.com/office/drawing/2014/main" id="{D9994603-33D2-4CDD-BADE-6CA303E010C1}"/>
              </a:ext>
            </a:extLst>
          </p:cNvPr>
          <p:cNvSpPr>
            <a:spLocks noGrp="1"/>
          </p:cNvSpPr>
          <p:nvPr/>
        </p:nvSpPr>
        <p:spPr>
          <a:xfrm>
            <a:off x="542925" y="3952875"/>
            <a:ext cx="2667000" cy="1371600"/>
          </a:xfrm>
          <a:prstGeom prst="roundRect">
            <a:avLst>
              <a:gd name="adj" fmla="val 5556"/>
            </a:avLst>
          </a:prstGeom>
          <a:solidFill>
            <a:srgbClr val="ECF2F4"/>
          </a:solidFill>
          <a:ln w="0">
            <a:noFill/>
            <a:prstDash val="solid"/>
          </a:ln>
        </p:spPr>
        <p:txBody>
          <a:bodyPr/>
          <a:p>
            <a:pPr>
              <a:spcAft>
                <a:spcPts val="600"/>
              </a:spcAft>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23" name="v16-s5-ti">
            <a:extLst>
              <a:ext uri="{FF2B5EF4-FFF2-40B4-BE49-F238E27FC236}">
                <a16:creationId xmlns:a16="http://schemas.microsoft.com/office/drawing/2014/main" id="{C91F7627-D8BF-4E46-85A8-5F3C58D60E10}"/>
              </a:ext>
            </a:extLst>
          </p:cNvPr>
          <p:cNvSpPr>
            <a:spLocks noGrp="1"/>
          </p:cNvSpPr>
          <p:nvPr/>
        </p:nvSpPr>
        <p:spPr>
          <a:xfrm>
            <a:off x="514350" y="3905250"/>
            <a:ext cx="2667000" cy="1371600"/>
          </a:xfrm>
          <a:prstGeom prst="roundRect">
            <a:avLst>
              <a:gd name="adj" fmla="val 5556"/>
            </a:avLst>
          </a:prstGeom>
          <a:solidFill>
            <a:srgbClr val="E4F4F4"/>
          </a:solidFill>
          <a:ln w="10478">
            <a:solidFill>
              <a:srgbClr val="C9D6DA"/>
            </a:solidFill>
            <a:prstDash val="solid"/>
          </a:ln>
        </p:spPr>
        <p:txBody>
          <a:bodyPr/>
          <a:p>
            <a:pPr>
              <a:spcAft>
                <a:spcPts val="600"/>
              </a:spcAft>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24" name="v16-s5-ti-top">
            <a:extLst>
              <a:ext uri="{FF2B5EF4-FFF2-40B4-BE49-F238E27FC236}">
                <a16:creationId xmlns:a16="http://schemas.microsoft.com/office/drawing/2014/main" id="{BAEC8CB5-C113-4FFD-95F9-4920A8E21E15}"/>
              </a:ext>
            </a:extLst>
          </p:cNvPr>
          <p:cNvSpPr>
            <a:spLocks noGrp="1"/>
          </p:cNvSpPr>
          <p:nvPr/>
        </p:nvSpPr>
        <p:spPr>
          <a:xfrm>
            <a:off x="514350" y="3905250"/>
            <a:ext cx="2667000" cy="57150"/>
          </a:xfrm>
          <a:prstGeom prst="roundRect">
            <a:avLst>
              <a:gd name="adj" fmla="val 50000"/>
            </a:avLst>
          </a:prstGeom>
          <a:solidFill>
            <a:srgbClr val="087A7A"/>
          </a:solidFill>
          <a:ln w="0">
            <a:noFill/>
            <a:prstDash val="solid"/>
          </a:ln>
        </p:spPr>
        <p:txBody>
          <a:bodyPr/>
          <a:p>
            <a:pPr>
              <a:spcAft>
                <a:spcPts val="600"/>
              </a:spcAft>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25" name="v16-s5-state-shadow">
            <a:extLst>
              <a:ext uri="{FF2B5EF4-FFF2-40B4-BE49-F238E27FC236}">
                <a16:creationId xmlns:a16="http://schemas.microsoft.com/office/drawing/2014/main" id="{FECAF564-F501-4BAE-8DAC-55226DDD9BD8}"/>
              </a:ext>
            </a:extLst>
          </p:cNvPr>
          <p:cNvSpPr>
            <a:spLocks noGrp="1"/>
          </p:cNvSpPr>
          <p:nvPr/>
        </p:nvSpPr>
        <p:spPr>
          <a:xfrm>
            <a:off x="4029075" y="2695575"/>
            <a:ext cx="2857500" cy="2133600"/>
          </a:xfrm>
          <a:prstGeom prst="roundRect">
            <a:avLst>
              <a:gd name="adj" fmla="val 3571"/>
            </a:avLst>
          </a:prstGeom>
          <a:solidFill>
            <a:srgbClr val="04131E"/>
          </a:solidFill>
          <a:ln w="0">
            <a:noFill/>
            <a:prstDash val="solid"/>
          </a:ln>
        </p:spPr>
        <p:txBody>
          <a:bodyPr/>
          <a:p>
            <a:r>
              <a:rPr sz="1100" b="1">
                <a:solidFill>
                  <a:srgbClr val="176B5C"/>
                </a:solidFill>
                <a:latin typeface="Arial"/>
              </a:rPr>
              <a:t>TARGET 1 · BCD POWER TRIMMING</a:t>
            </a:r>
          </a:p>
        </p:txBody>
      </p:sp>
      <p:sp>
        <p:nvSpPr>
          <p:cNvPr id="26" name="v16-s5-state">
            <a:extLst>
              <a:ext uri="{FF2B5EF4-FFF2-40B4-BE49-F238E27FC236}">
                <a16:creationId xmlns:a16="http://schemas.microsoft.com/office/drawing/2014/main" id="{2D9664CE-5275-45E1-94AE-72B51B141976}"/>
              </a:ext>
            </a:extLst>
          </p:cNvPr>
          <p:cNvSpPr>
            <a:spLocks noGrp="1"/>
          </p:cNvSpPr>
          <p:nvPr/>
        </p:nvSpPr>
        <p:spPr>
          <a:xfrm>
            <a:off x="4000500" y="2647950"/>
            <a:ext cx="2857500" cy="2133600"/>
          </a:xfrm>
          <a:prstGeom prst="roundRect">
            <a:avLst>
              <a:gd name="adj" fmla="val 3571"/>
            </a:avLst>
          </a:prstGeom>
          <a:solidFill>
            <a:srgbClr val="061B29"/>
          </a:solidFill>
          <a:ln w="0">
            <a:noFill/>
            <a:prstDash val="solid"/>
          </a:ln>
        </p:spPr>
        <p:txBody>
          <a:bodyPr/>
          <a:p>
            <a:r>
              <a:rPr sz="1100" b="1">
                <a:solidFill>
                  <a:srgbClr val="176B5C"/>
                </a:solidFill>
                <a:latin typeface="Arial"/>
              </a:rPr>
              <a:t>TARGET 1 · BCD POWER TRIMMING</a:t>
            </a:r>
          </a:p>
        </p:txBody>
      </p:sp>
      <p:sp>
        <p:nvSpPr>
          <p:cNvPr id="27" name="v16-s5-state-top">
            <a:extLst>
              <a:ext uri="{FF2B5EF4-FFF2-40B4-BE49-F238E27FC236}">
                <a16:creationId xmlns:a16="http://schemas.microsoft.com/office/drawing/2014/main" id="{AE6F7DF6-C1E1-4669-AC2E-062A127E7C3F}"/>
              </a:ext>
            </a:extLst>
          </p:cNvPr>
          <p:cNvSpPr>
            <a:spLocks noGrp="1"/>
          </p:cNvSpPr>
          <p:nvPr/>
        </p:nvSpPr>
        <p:spPr>
          <a:xfrm>
            <a:off x="4000500" y="2647950"/>
            <a:ext cx="2857500" cy="57150"/>
          </a:xfrm>
          <a:prstGeom prst="roundRect">
            <a:avLst>
              <a:gd name="adj" fmla="val 50000"/>
            </a:avLst>
          </a:prstGeom>
          <a:solidFill>
            <a:srgbClr val="71ECE3"/>
          </a:solidFill>
          <a:ln w="0">
            <a:noFill/>
            <a:prstDash val="solid"/>
          </a:ln>
        </p:spPr>
        <p:txBody>
          <a:bodyPr/>
          <a:p>
            <a:r>
              <a:rPr sz="1100" b="1">
                <a:solidFill>
                  <a:srgbClr val="176B5C"/>
                </a:solidFill>
                <a:latin typeface="Arial"/>
              </a:rPr>
              <a:t>TARGET 1 · BCD POWER TRIMMING</a:t>
            </a:r>
          </a:p>
        </p:txBody>
      </p:sp>
      <p:sp>
        <p:nvSpPr>
          <p:cNvPr id="28" name="v16-s5-fit-shadow">
            <a:extLst>
              <a:ext uri="{FF2B5EF4-FFF2-40B4-BE49-F238E27FC236}">
                <a16:creationId xmlns:a16="http://schemas.microsoft.com/office/drawing/2014/main" id="{19293775-8DD1-40B6-8738-376A7393CF01}"/>
              </a:ext>
            </a:extLst>
          </p:cNvPr>
          <p:cNvSpPr>
            <a:spLocks noGrp="1"/>
          </p:cNvSpPr>
          <p:nvPr/>
        </p:nvSpPr>
        <p:spPr>
          <a:xfrm>
            <a:off x="7705725" y="2257425"/>
            <a:ext cx="3657600" cy="3067050"/>
          </a:xfrm>
          <a:prstGeom prst="roundRect">
            <a:avLst>
              <a:gd name="adj" fmla="val 2484"/>
            </a:avLst>
          </a:prstGeom>
          <a:solidFill>
            <a:srgbClr val="ECF2F4"/>
          </a:solidFill>
          <a:ln w="0">
            <a:noFill/>
            <a:prstDash val="solid"/>
          </a:ln>
        </p:spPr>
        <p:txBody>
          <a:bodyPr/>
          <a:p>
            <a:r>
              <a:rPr sz="1100" b="1">
                <a:solidFill>
                  <a:srgbClr val="087A7A"/>
                </a:solidFill>
                <a:latin typeface="Arial"/>
              </a:rPr>
              <a:t>TARGET 2 · DENSE MATRIX ARRAY REPAIR</a:t>
            </a:r>
          </a:p>
        </p:txBody>
      </p:sp>
      <p:sp>
        <p:nvSpPr>
          <p:cNvPr id="29" name="v16-s5-fit">
            <a:extLst>
              <a:ext uri="{FF2B5EF4-FFF2-40B4-BE49-F238E27FC236}">
                <a16:creationId xmlns:a16="http://schemas.microsoft.com/office/drawing/2014/main" id="{4F2EC676-187F-4E42-A328-351C2C233E3A}"/>
              </a:ext>
            </a:extLst>
          </p:cNvPr>
          <p:cNvSpPr>
            <a:spLocks noGrp="1"/>
          </p:cNvSpPr>
          <p:nvPr/>
        </p:nvSpPr>
        <p:spPr>
          <a:xfrm>
            <a:off x="7677150" y="2209800"/>
            <a:ext cx="3657600" cy="3067050"/>
          </a:xfrm>
          <a:prstGeom prst="roundRect">
            <a:avLst>
              <a:gd name="adj" fmla="val 2484"/>
            </a:avLst>
          </a:prstGeom>
          <a:solidFill>
            <a:srgbClr val="E9F4EF"/>
          </a:solidFill>
          <a:ln w="10478">
            <a:solidFill>
              <a:srgbClr val="C9D6DA"/>
            </a:solidFill>
            <a:prstDash val="solid"/>
          </a:ln>
        </p:spPr>
        <p:txBody>
          <a:bodyPr/>
          <a:p>
            <a:r>
              <a:rPr sz="1100" b="1">
                <a:solidFill>
                  <a:srgbClr val="087A7A"/>
                </a:solidFill>
                <a:latin typeface="Arial"/>
              </a:rPr>
              <a:t>TARGET 2 · DENSE MATRIX ARRAY REPAIR</a:t>
            </a:r>
          </a:p>
        </p:txBody>
      </p:sp>
      <p:sp>
        <p:nvSpPr>
          <p:cNvPr id="30" name="v16-s5-fit-top">
            <a:extLst>
              <a:ext uri="{FF2B5EF4-FFF2-40B4-BE49-F238E27FC236}">
                <a16:creationId xmlns:a16="http://schemas.microsoft.com/office/drawing/2014/main" id="{F1E9F3FC-70A6-4F80-8133-144EB2D12EA3}"/>
              </a:ext>
            </a:extLst>
          </p:cNvPr>
          <p:cNvSpPr>
            <a:spLocks noGrp="1"/>
          </p:cNvSpPr>
          <p:nvPr/>
        </p:nvSpPr>
        <p:spPr>
          <a:xfrm>
            <a:off x="7677150" y="2209800"/>
            <a:ext cx="3657600" cy="57150"/>
          </a:xfrm>
          <a:prstGeom prst="roundRect">
            <a:avLst>
              <a:gd name="adj" fmla="val 50000"/>
            </a:avLst>
          </a:prstGeom>
          <a:solidFill>
            <a:srgbClr val="176B5C"/>
          </a:solidFill>
          <a:ln w="0">
            <a:noFill/>
            <a:prstDash val="solid"/>
          </a:ln>
        </p:spPr>
        <p:txBody>
          <a:bodyPr/>
          <a:p>
            <a:r>
              <a:rPr sz="1100" b="1">
                <a:solidFill>
                  <a:srgbClr val="087A7A"/>
                </a:solidFill>
                <a:latin typeface="Arial"/>
              </a:rPr>
              <a:t>TARGET 2 · DENSE MATRIX ARRAY REPAIR</a:t>
            </a:r>
          </a:p>
        </p:txBody>
      </p:sp>
      <p:cxnSp>
        <p:nvCxnSpPr>
          <p:cNvPr id="78" name="接點: 肘形 77"/>
          <p:cNvCxnSpPr>
            <a:stCxn id="20" idx="3"/>
            <a:endCxn id="26" idx="1"/>
          </p:cNvCxnSpPr>
          <p:nvPr/>
        </p:nvCxnSpPr>
        <p:spPr>
          <a:xfrm>
            <a:off x="3181350" y="2952750"/>
            <a:ext cx="819150" cy="762000"/>
          </a:xfrm>
          <a:prstGeom prst="bentConnector3">
            <a:avLst>
              <a:gd name="adj1" fmla="val 50000"/>
            </a:avLst>
          </a:prstGeom>
          <a:ln w="19050" cap="rnd">
            <a:solidFill>
              <a:srgbClr val="087A7A"/>
            </a:solidFill>
            <a:prstDash val="solid"/>
            <a:round/>
            <a:tailEnd type="arrow" w="sm" len="sm"/>
          </a:ln>
        </p:spPr>
      </p:cxnSp>
      <p:cxnSp>
        <p:nvCxnSpPr>
          <p:cNvPr id="79" name="接點: 肘形 78"/>
          <p:cNvCxnSpPr>
            <a:stCxn id="23" idx="3"/>
            <a:endCxn id="26" idx="1"/>
          </p:cNvCxnSpPr>
          <p:nvPr/>
        </p:nvCxnSpPr>
        <p:spPr>
          <a:xfrm flipV="1">
            <a:off x="3181350" y="3714750"/>
            <a:ext cx="819150" cy="876300"/>
          </a:xfrm>
          <a:prstGeom prst="bentConnector3">
            <a:avLst>
              <a:gd name="adj1" fmla="val 50000"/>
            </a:avLst>
          </a:prstGeom>
          <a:ln w="19050" cap="rnd">
            <a:solidFill>
              <a:srgbClr val="087A7A"/>
            </a:solidFill>
            <a:prstDash val="solid"/>
            <a:round/>
            <a:tailEnd type="arrow" w="sm" len="sm"/>
          </a:ln>
        </p:spPr>
      </p:cxnSp>
      <p:cxnSp>
        <p:nvCxnSpPr>
          <p:cNvPr id="80" name="直線單箭頭接點 79"/>
          <p:cNvCxnSpPr>
            <a:stCxn id="26" idx="3"/>
            <a:endCxn id="29" idx="1"/>
          </p:cNvCxnSpPr>
          <p:nvPr/>
        </p:nvCxnSpPr>
        <p:spPr>
          <a:xfrm>
            <a:off x="6858000" y="3714750"/>
            <a:ext cx="819150" cy="28575"/>
          </a:xfrm>
          <a:prstGeom prst="straightConnector1">
            <a:avLst/>
          </a:prstGeom>
          <a:ln w="20955" cap="rnd">
            <a:solidFill>
              <a:srgbClr val="2B9D7A"/>
            </a:solidFill>
            <a:prstDash val="dash"/>
            <a:round/>
            <a:tailEnd type="arrow" w="sm" len="sm"/>
          </a:ln>
        </p:spPr>
      </p:cxnSp>
      <p:sp>
        <p:nvSpPr>
          <p:cNvPr id="34" name="v16-s5-infineon-eyebrow">
            <a:extLst>
              <a:ext uri="{FF2B5EF4-FFF2-40B4-BE49-F238E27FC236}">
                <a16:creationId xmlns:a16="http://schemas.microsoft.com/office/drawing/2014/main" id="{92BA0395-9F2E-40E0-99B1-DE6D2BCF36FA}"/>
              </a:ext>
            </a:extLst>
          </p:cNvPr>
          <p:cNvSpPr>
            <a:spLocks noGrp="1"/>
          </p:cNvSpPr>
          <p:nvPr/>
        </p:nvSpPr>
        <p:spPr>
          <a:xfrm>
            <a:off x="676275" y="2352675"/>
            <a:ext cx="23431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087A7A"/>
                </a:solidFill>
                <a:latin typeface="Consolas"/>
                <a:ea typeface="Consolas"/>
                <a:cs typeface="Consolas"/>
              </a:defRPr>
            </a:pPr>
            <a:r>
              <a:rPr sz="1100" b="1">
                <a:solidFill>
                  <a:srgbClr val="176B5C"/>
                </a:solidFill>
                <a:latin typeface="Arial"/>
              </a:rPr>
              <a:t>TARGET 1 · BCD POWER TRIMMING</a:t>
            </a:r>
          </a:p>
        </p:txBody>
      </p:sp>
      <p:sp>
        <p:nvSpPr>
          <p:cNvPr id="35" name="v16-s5-infineon-title">
            <a:extLst>
              <a:ext uri="{FF2B5EF4-FFF2-40B4-BE49-F238E27FC236}">
                <a16:creationId xmlns:a16="http://schemas.microsoft.com/office/drawing/2014/main" id="{DEBE8AEB-1F26-45E1-94B9-FAB33DC49470}"/>
              </a:ext>
            </a:extLst>
          </p:cNvPr>
          <p:cNvSpPr>
            <a:spLocks noGrp="1"/>
          </p:cNvSpPr>
          <p:nvPr/>
        </p:nvSpPr>
        <p:spPr>
          <a:xfrm>
            <a:off x="676275" y="2571750"/>
            <a:ext cx="2343150" cy="476250"/>
          </a:xfrm>
          <a:prstGeom prst="rect">
            <a:avLst/>
          </a:prstGeom>
          <a:noFill/>
          <a:ln w="0">
            <a:noFill/>
            <a:prstDash val="solid"/>
          </a:ln>
        </p:spPr>
        <p:txBody>
          <a:bodyPr wrap="square" lIns="0" tIns="0" rIns="0" bIns="0" anchor="t">
            <a:noAutofit/>
          </a:bodyPr>
          <a:lstStyle/>
          <a:p>
            <a:pPr algn="l">
              <a:lnSpc>
                <a:spcPct val="98000"/>
              </a:lnSpc>
              <a:buNone/>
              <a:defRPr sz="1650" b="1">
                <a:solidFill>
                  <a:srgbClr val="0A2434"/>
                </a:solidFill>
                <a:latin typeface="Arial"/>
                <a:ea typeface="Arial"/>
                <a:cs typeface="Arial"/>
              </a:defRPr>
            </a:pPr>
            <a:r>
              <a:rPr sz="1100" b="1">
                <a:solidFill>
                  <a:srgbClr val="176B5C"/>
                </a:solidFill>
                <a:latin typeface="Arial"/>
              </a:rPr>
              <a:t>TARGET 1 · BCD POWER TRIMMING</a:t>
            </a:r>
          </a:p>
        </p:txBody>
      </p:sp>
      <p:sp>
        <p:nvSpPr>
          <p:cNvPr id="36" name="v16-s5-infineon-body">
            <a:extLst>
              <a:ext uri="{FF2B5EF4-FFF2-40B4-BE49-F238E27FC236}">
                <a16:creationId xmlns:a16="http://schemas.microsoft.com/office/drawing/2014/main" id="{AB9EBF95-D0C1-4302-A38D-BE22D370EE6A}"/>
              </a:ext>
            </a:extLst>
          </p:cNvPr>
          <p:cNvSpPr>
            <a:spLocks noGrp="1"/>
          </p:cNvSpPr>
          <p:nvPr/>
        </p:nvSpPr>
        <p:spPr>
          <a:xfrm>
            <a:off x="676275" y="3095625"/>
            <a:ext cx="2343150" cy="466725"/>
          </a:xfrm>
          <a:prstGeom prst="rect">
            <a:avLst/>
          </a:prstGeom>
          <a:noFill/>
          <a:ln w="0">
            <a:noFill/>
            <a:prstDash val="solid"/>
          </a:ln>
        </p:spPr>
        <p:txBody>
          <a:bodyPr wrap="square" lIns="0" tIns="0" rIns="0" bIns="0" anchor="t">
            <a:noAutofit/>
          </a:bodyPr>
          <a:lstStyle/>
          <a:p>
            <a:pPr algn="l">
              <a:lnSpc>
                <a:spcPct val="105000"/>
              </a:lnSpc>
              <a:spcAft>
                <a:spcPts val="600"/>
              </a:spcAft>
              <a:buNone/>
              <a:defRPr sz="1420" b="0">
                <a:solidFill>
                  <a:srgbClr val="385365"/>
                </a:solidFill>
                <a:latin typeface="Arial"/>
                <a:ea typeface="Arial"/>
                <a:cs typeface="Arial"/>
              </a:defRPr>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37" name="v16-s5-ti-eyebrow">
            <a:extLst>
              <a:ext uri="{FF2B5EF4-FFF2-40B4-BE49-F238E27FC236}">
                <a16:creationId xmlns:a16="http://schemas.microsoft.com/office/drawing/2014/main" id="{D1051F03-93FD-41A4-ABB9-D188EC3254FF}"/>
              </a:ext>
            </a:extLst>
          </p:cNvPr>
          <p:cNvSpPr>
            <a:spLocks noGrp="1"/>
          </p:cNvSpPr>
          <p:nvPr/>
        </p:nvSpPr>
        <p:spPr>
          <a:xfrm>
            <a:off x="676275" y="4048125"/>
            <a:ext cx="2343150" cy="171450"/>
          </a:xfrm>
          <a:prstGeom prst="rect">
            <a:avLst/>
          </a:prstGeom>
          <a:noFill/>
          <a:ln w="0">
            <a:noFill/>
            <a:prstDash val="solid"/>
          </a:ln>
        </p:spPr>
        <p:txBody>
          <a:bodyPr wrap="square" lIns="0" tIns="0" rIns="0" bIns="0" anchor="t">
            <a:noAutofit/>
          </a:bodyPr>
          <a:lstStyle/>
          <a:p>
            <a:pPr algn="l">
              <a:lnSpc>
                <a:spcPct val="103000"/>
              </a:lnSpc>
              <a:spcAft>
                <a:spcPts val="600"/>
              </a:spcAft>
              <a:buNone/>
              <a:defRPr sz="940" b="1">
                <a:solidFill>
                  <a:srgbClr val="087A7A"/>
                </a:solidFill>
                <a:latin typeface="Consolas"/>
                <a:ea typeface="Consolas"/>
                <a:cs typeface="Consolas"/>
              </a:defRPr>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38" name="v16-s5-ti-title">
            <a:extLst>
              <a:ext uri="{FF2B5EF4-FFF2-40B4-BE49-F238E27FC236}">
                <a16:creationId xmlns:a16="http://schemas.microsoft.com/office/drawing/2014/main" id="{5DD8C713-DE8B-45E0-9255-C32AA2085A97}"/>
              </a:ext>
            </a:extLst>
          </p:cNvPr>
          <p:cNvSpPr>
            <a:spLocks noGrp="1"/>
          </p:cNvSpPr>
          <p:nvPr/>
        </p:nvSpPr>
        <p:spPr>
          <a:xfrm>
            <a:off x="676275" y="4267200"/>
            <a:ext cx="2343150" cy="257175"/>
          </a:xfrm>
          <a:prstGeom prst="rect">
            <a:avLst/>
          </a:prstGeom>
          <a:noFill/>
          <a:ln w="0">
            <a:noFill/>
            <a:prstDash val="solid"/>
          </a:ln>
        </p:spPr>
        <p:txBody>
          <a:bodyPr wrap="square" lIns="0" tIns="0" rIns="0" bIns="0" anchor="t">
            <a:noAutofit/>
          </a:bodyPr>
          <a:lstStyle/>
          <a:p>
            <a:pPr algn="l">
              <a:lnSpc>
                <a:spcPct val="98000"/>
              </a:lnSpc>
              <a:spcAft>
                <a:spcPts val="600"/>
              </a:spcAft>
              <a:buNone/>
              <a:defRPr sz="1650" b="1">
                <a:solidFill>
                  <a:srgbClr val="0A2434"/>
                </a:solidFill>
                <a:latin typeface="Arial"/>
                <a:ea typeface="Arial"/>
                <a:cs typeface="Arial"/>
              </a:defRPr>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39" name="v16-s5-ti-body">
            <a:extLst>
              <a:ext uri="{FF2B5EF4-FFF2-40B4-BE49-F238E27FC236}">
                <a16:creationId xmlns:a16="http://schemas.microsoft.com/office/drawing/2014/main" id="{FE8BB669-7FB1-4387-B61D-FDCE5A7B8AF0}"/>
              </a:ext>
            </a:extLst>
          </p:cNvPr>
          <p:cNvSpPr>
            <a:spLocks noGrp="1"/>
          </p:cNvSpPr>
          <p:nvPr/>
        </p:nvSpPr>
        <p:spPr>
          <a:xfrm>
            <a:off x="676275" y="4572000"/>
            <a:ext cx="2343150" cy="571500"/>
          </a:xfrm>
          <a:prstGeom prst="rect">
            <a:avLst/>
          </a:prstGeom>
          <a:noFill/>
          <a:ln w="0">
            <a:noFill/>
            <a:prstDash val="solid"/>
          </a:ln>
        </p:spPr>
        <p:txBody>
          <a:bodyPr wrap="square" lIns="0" tIns="0" rIns="0" bIns="0" anchor="t">
            <a:noAutofit/>
          </a:bodyPr>
          <a:lstStyle/>
          <a:p>
            <a:pPr algn="l">
              <a:lnSpc>
                <a:spcPct val="105000"/>
              </a:lnSpc>
              <a:spcAft>
                <a:spcPts val="600"/>
              </a:spcAft>
              <a:buNone/>
              <a:defRPr sz="1420" b="0">
                <a:solidFill>
                  <a:srgbClr val="385365"/>
                </a:solidFill>
                <a:latin typeface="Arial"/>
                <a:ea typeface="Arial"/>
                <a:cs typeface="Arial"/>
              </a:defRPr>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40" name="v16-s5-state-eyebrow">
            <a:extLst>
              <a:ext uri="{FF2B5EF4-FFF2-40B4-BE49-F238E27FC236}">
                <a16:creationId xmlns:a16="http://schemas.microsoft.com/office/drawing/2014/main" id="{0A91220F-8828-4C69-9AE0-B33E7890FBF5}"/>
              </a:ext>
            </a:extLst>
          </p:cNvPr>
          <p:cNvSpPr>
            <a:spLocks noGrp="1"/>
          </p:cNvSpPr>
          <p:nvPr/>
        </p:nvSpPr>
        <p:spPr>
          <a:xfrm>
            <a:off x="4162425" y="2790825"/>
            <a:ext cx="25336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71ECE3"/>
                </a:solidFill>
                <a:latin typeface="Consolas"/>
                <a:ea typeface="Consolas"/>
                <a:cs typeface="Consolas"/>
              </a:defRPr>
            </a:pPr>
            <a:r>
              <a:rPr sz="1100" b="1">
                <a:solidFill>
                  <a:srgbClr val="176B5C"/>
                </a:solidFill>
                <a:latin typeface="Arial"/>
              </a:rPr>
              <a:t>TARGET 1 · BCD POWER TRIMMING</a:t>
            </a:r>
          </a:p>
        </p:txBody>
      </p:sp>
      <p:sp>
        <p:nvSpPr>
          <p:cNvPr id="41" name="v16-s5-state-title">
            <a:extLst>
              <a:ext uri="{FF2B5EF4-FFF2-40B4-BE49-F238E27FC236}">
                <a16:creationId xmlns:a16="http://schemas.microsoft.com/office/drawing/2014/main" id="{2186E640-DB72-4106-B1CE-557A0B45D7FE}"/>
              </a:ext>
            </a:extLst>
          </p:cNvPr>
          <p:cNvSpPr>
            <a:spLocks noGrp="1"/>
          </p:cNvSpPr>
          <p:nvPr/>
        </p:nvSpPr>
        <p:spPr>
          <a:xfrm>
            <a:off x="4162425" y="3009900"/>
            <a:ext cx="2533650" cy="295275"/>
          </a:xfrm>
          <a:prstGeom prst="rect">
            <a:avLst/>
          </a:prstGeom>
          <a:noFill/>
          <a:ln w="0">
            <a:noFill/>
            <a:prstDash val="solid"/>
          </a:ln>
        </p:spPr>
        <p:txBody>
          <a:bodyPr wrap="square" lIns="0" tIns="0" rIns="0" bIns="0" anchor="t">
            <a:noAutofit/>
          </a:bodyPr>
          <a:lstStyle/>
          <a:p>
            <a:pPr algn="l">
              <a:lnSpc>
                <a:spcPct val="98000"/>
              </a:lnSpc>
              <a:spcAft>
                <a:spcPts val="600"/>
              </a:spcAft>
              <a:buNone/>
              <a:defRPr sz="1850" b="1">
                <a:solidFill>
                  <a:srgbClr val="FFFFFF"/>
                </a:solidFill>
                <a:latin typeface="Arial"/>
                <a:ea typeface="Arial"/>
                <a:cs typeface="Arial"/>
              </a:defRPr>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42" name="v16-s5-state-body">
            <a:extLst>
              <a:ext uri="{FF2B5EF4-FFF2-40B4-BE49-F238E27FC236}">
                <a16:creationId xmlns:a16="http://schemas.microsoft.com/office/drawing/2014/main" id="{B1A01F04-FC66-4D89-81CE-937D12A472EE}"/>
              </a:ext>
            </a:extLst>
          </p:cNvPr>
          <p:cNvSpPr>
            <a:spLocks noGrp="1"/>
          </p:cNvSpPr>
          <p:nvPr/>
        </p:nvSpPr>
        <p:spPr>
          <a:xfrm>
            <a:off x="4162425" y="3390900"/>
            <a:ext cx="2533650" cy="1257300"/>
          </a:xfrm>
          <a:prstGeom prst="rect">
            <a:avLst/>
          </a:prstGeom>
          <a:noFill/>
          <a:ln w="0">
            <a:noFill/>
            <a:prstDash val="solid"/>
          </a:ln>
        </p:spPr>
        <p:txBody>
          <a:bodyPr wrap="square" lIns="0" tIns="0" rIns="0" bIns="0" anchor="t">
            <a:noAutofit/>
          </a:bodyPr>
          <a:lstStyle/>
          <a:p>
            <a:pPr algn="l">
              <a:lnSpc>
                <a:spcPct val="105000"/>
              </a:lnSpc>
              <a:spcAft>
                <a:spcPts val="600"/>
              </a:spcAft>
              <a:buNone/>
              <a:defRPr sz="1520" b="0">
                <a:solidFill>
                  <a:srgbClr val="C8D9E0"/>
                </a:solidFill>
                <a:latin typeface="Arial"/>
                <a:ea typeface="Arial"/>
                <a:cs typeface="Arial"/>
              </a:defRPr>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43" name="v16-s5-fit-eyebrow">
            <a:extLst>
              <a:ext uri="{FF2B5EF4-FFF2-40B4-BE49-F238E27FC236}">
                <a16:creationId xmlns:a16="http://schemas.microsoft.com/office/drawing/2014/main" id="{CE942F71-91CF-45AE-ACDD-48FE68082F6D}"/>
              </a:ext>
            </a:extLst>
          </p:cNvPr>
          <p:cNvSpPr>
            <a:spLocks noGrp="1"/>
          </p:cNvSpPr>
          <p:nvPr/>
        </p:nvSpPr>
        <p:spPr>
          <a:xfrm>
            <a:off x="7839075" y="2352675"/>
            <a:ext cx="3333750" cy="171450"/>
          </a:xfrm>
          <a:prstGeom prst="rect">
            <a:avLst/>
          </a:prstGeom>
          <a:noFill/>
          <a:ln w="0">
            <a:noFill/>
            <a:prstDash val="solid"/>
          </a:ln>
        </p:spPr>
        <p:txBody>
          <a:bodyPr wrap="square" lIns="0" tIns="0" rIns="0" bIns="0" anchor="t">
            <a:noAutofit/>
          </a:bodyPr>
          <a:lstStyle/>
          <a:p>
            <a:pPr algn="l">
              <a:lnSpc>
                <a:spcPct val="103000"/>
              </a:lnSpc>
              <a:buNone/>
              <a:defRPr sz="940" b="1">
                <a:solidFill>
                  <a:srgbClr val="176B5C"/>
                </a:solidFill>
                <a:latin typeface="Consolas"/>
                <a:ea typeface="Consolas"/>
                <a:cs typeface="Consolas"/>
              </a:defRPr>
            </a:pPr>
            <a:r>
              <a:rPr sz="1100" b="1">
                <a:solidFill>
                  <a:srgbClr val="087A7A"/>
                </a:solidFill>
                <a:latin typeface="Arial"/>
              </a:rPr>
              <a:t>TARGET 2 · DENSE MATRIX ARRAY REPAIR</a:t>
            </a:r>
          </a:p>
        </p:txBody>
      </p:sp>
      <p:sp>
        <p:nvSpPr>
          <p:cNvPr id="44" name="v16-s5-fit-title">
            <a:extLst>
              <a:ext uri="{FF2B5EF4-FFF2-40B4-BE49-F238E27FC236}">
                <a16:creationId xmlns:a16="http://schemas.microsoft.com/office/drawing/2014/main" id="{E669CE5D-983B-41BE-81CF-AF0A9A41454B}"/>
              </a:ext>
            </a:extLst>
          </p:cNvPr>
          <p:cNvSpPr>
            <a:spLocks noGrp="1"/>
          </p:cNvSpPr>
          <p:nvPr/>
        </p:nvSpPr>
        <p:spPr>
          <a:xfrm>
            <a:off x="7839075" y="2571750"/>
            <a:ext cx="3333750" cy="304800"/>
          </a:xfrm>
          <a:prstGeom prst="rect">
            <a:avLst/>
          </a:prstGeom>
          <a:noFill/>
          <a:ln w="0">
            <a:noFill/>
            <a:prstDash val="solid"/>
          </a:ln>
        </p:spPr>
        <p:txBody>
          <a:bodyPr wrap="square" lIns="0" tIns="0" rIns="0" bIns="0" anchor="t">
            <a:noAutofit/>
          </a:bodyPr>
          <a:lstStyle/>
          <a:p>
            <a:pPr algn="l">
              <a:lnSpc>
                <a:spcPct val="98000"/>
              </a:lnSpc>
              <a:buNone/>
              <a:defRPr sz="2000" b="1">
                <a:solidFill>
                  <a:srgbClr val="0A2434"/>
                </a:solidFill>
                <a:latin typeface="Arial"/>
                <a:ea typeface="Arial"/>
                <a:cs typeface="Arial"/>
              </a:defRPr>
            </a:pPr>
            <a:r>
              <a:rPr sz="1100" b="1">
                <a:solidFill>
                  <a:srgbClr val="087A7A"/>
                </a:solidFill>
                <a:latin typeface="Arial"/>
              </a:rPr>
              <a:t>TARGET 2 · DENSE MATRIX ARRAY REPAIR</a:t>
            </a:r>
          </a:p>
        </p:txBody>
      </p:sp>
      <p:sp>
        <p:nvSpPr>
          <p:cNvPr id="45" name="v16-s5-fit-body">
            <a:extLst>
              <a:ext uri="{FF2B5EF4-FFF2-40B4-BE49-F238E27FC236}">
                <a16:creationId xmlns:a16="http://schemas.microsoft.com/office/drawing/2014/main" id="{37329036-E5DB-4D53-9781-14F7F5CC2B3C}"/>
              </a:ext>
            </a:extLst>
          </p:cNvPr>
          <p:cNvSpPr>
            <a:spLocks noGrp="1"/>
          </p:cNvSpPr>
          <p:nvPr/>
        </p:nvSpPr>
        <p:spPr>
          <a:xfrm>
            <a:off x="7839075" y="2962275"/>
            <a:ext cx="3333750" cy="2162175"/>
          </a:xfrm>
          <a:prstGeom prst="rect">
            <a:avLst/>
          </a:prstGeom>
          <a:noFill/>
          <a:ln w="0">
            <a:noFill/>
            <a:prstDash val="solid"/>
          </a:ln>
        </p:spPr>
        <p:txBody>
          <a:bodyPr wrap="square" lIns="0" tIns="0" rIns="0" bIns="0" anchor="t">
            <a:noAutofit/>
          </a:bodyPr>
          <a:lstStyle/>
          <a:p>
            <a:pPr algn="l">
              <a:lnSpc>
                <a:spcPct val="105000"/>
              </a:lnSpc>
              <a:spcAft>
                <a:spcPts val="600"/>
              </a:spcAft>
              <a:buNone/>
              <a:defRPr sz="1480" b="0">
                <a:solidFill>
                  <a:srgbClr val="385365"/>
                </a:solidFill>
                <a:latin typeface="Arial"/>
                <a:ea typeface="Arial"/>
                <a:cs typeface="Arial"/>
              </a:defRPr>
            </a:pPr>
            <a:r>
              <a:rPr sz="1100" b="0">
                <a:solidFill>
                  <a:srgbClr val="385365"/>
                </a:solidFill>
                <a:latin typeface="Arial"/>
              </a:rPr>
              <a:t>• Autonomous BIST radar scanning coupled with BIRA minimum vertex cover solver.</a:t>
            </a:r>
          </a:p>
          <a:p>
            <a:pPr>
              <a:spcAft>
                <a:spcPts val="600"/>
              </a:spcAft>
            </a:pPr>
            <a:r>
              <a:rPr sz="1100" b="0">
                <a:solidFill>
                  <a:srgbClr val="385365"/>
                </a:solidFill>
                <a:latin typeface="Arial"/>
              </a:rPr>
              <a:t>• AntiFuse FuseBox executes permanent, zero-growback address remapping on-die.</a:t>
            </a:r>
          </a:p>
          <a:p>
            <a:pPr>
              <a:spcAft>
                <a:spcPts val="600"/>
              </a:spcAft>
            </a:pPr>
            <a:r>
              <a:rPr sz="1100" b="0">
                <a:solidFill>
                  <a:srgbClr val="385365"/>
                </a:solidFill>
                <a:latin typeface="Arial"/>
              </a:rPr>
              <a:t>• Fully compliant with mandatory JEDEC JESD79-5 DDR5 and JESD238 HBM3e hPPR.</a:t>
            </a:r>
          </a:p>
          <a:p>
            <a:pPr>
              <a:spcAft>
                <a:spcPts val="600"/>
              </a:spcAft>
            </a:pPr>
            <a:r>
              <a:rPr sz="1100" b="0">
                <a:solidFill>
                  <a:srgbClr val="385365"/>
                </a:solidFill>
                <a:latin typeface="Arial"/>
              </a:rPr>
              <a:t>• Displaces bulky, unpackageable laser fuses, delivering 100% field yield recovery.</a:t>
            </a:r>
          </a:p>
        </p:txBody>
      </p:sp>
      <p:sp>
        <p:nvSpPr>
          <p:cNvPr id="46" name="v16-s5-why">
            <a:extLst>
              <a:ext uri="{FF2B5EF4-FFF2-40B4-BE49-F238E27FC236}">
                <a16:creationId xmlns:a16="http://schemas.microsoft.com/office/drawing/2014/main" id="{B89B9B9E-7A4D-4190-BD82-85056C8E3BC4}"/>
              </a:ext>
            </a:extLst>
          </p:cNvPr>
          <p:cNvSpPr>
            <a:spLocks noGrp="1"/>
          </p:cNvSpPr>
          <p:nvPr/>
        </p:nvSpPr>
        <p:spPr>
          <a:xfrm>
            <a:off x="514350" y="5581650"/>
            <a:ext cx="10820400" cy="552450"/>
          </a:xfrm>
          <a:prstGeom prst="roundRect">
            <a:avLst>
              <a:gd name="adj" fmla="val 13793"/>
            </a:avLst>
          </a:prstGeom>
          <a:solidFill>
            <a:srgbClr val="061B29"/>
          </a:solidFill>
          <a:ln w="0">
            <a:noFill/>
            <a:prstDash val="solid"/>
          </a:ln>
        </p:spPr>
        <p:txBody>
          <a:bodyPr/>
          <a:p>
            <a:pPr>
              <a:spcAft>
                <a:spcPts val="600"/>
              </a:spcAft>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
        <p:nvSpPr>
          <p:cNvPr id="47" name="v16-s5-why-text">
            <a:extLst>
              <a:ext uri="{FF2B5EF4-FFF2-40B4-BE49-F238E27FC236}">
                <a16:creationId xmlns:a16="http://schemas.microsoft.com/office/drawing/2014/main" id="{7969EEC8-D3DD-43B5-A2D8-61E728985D71}"/>
              </a:ext>
            </a:extLst>
          </p:cNvPr>
          <p:cNvSpPr>
            <a:spLocks noGrp="1"/>
          </p:cNvSpPr>
          <p:nvPr/>
        </p:nvSpPr>
        <p:spPr>
          <a:xfrm>
            <a:off x="685800" y="5676900"/>
            <a:ext cx="10477500" cy="381000"/>
          </a:xfrm>
          <a:prstGeom prst="rect">
            <a:avLst/>
          </a:prstGeom>
          <a:noFill/>
          <a:ln w="0">
            <a:noFill/>
            <a:prstDash val="solid"/>
          </a:ln>
        </p:spPr>
        <p:txBody>
          <a:bodyPr wrap="square" lIns="0" tIns="0" rIns="0" bIns="0" anchor="ctr">
            <a:noAutofit/>
          </a:bodyPr>
          <a:lstStyle/>
          <a:p>
            <a:pPr algn="l">
              <a:lnSpc>
                <a:spcPct val="100000"/>
              </a:lnSpc>
              <a:spcAft>
                <a:spcPts val="600"/>
              </a:spcAft>
              <a:buNone/>
              <a:defRPr sz="1440" b="1">
                <a:solidFill>
                  <a:srgbClr val="FFFFFF"/>
                </a:solidFill>
                <a:latin typeface="Arial"/>
                <a:ea typeface="Arial"/>
                <a:cs typeface="Arial"/>
              </a:defRPr>
            </a:pPr>
            <a:r>
              <a:rPr sz="1100" b="0">
                <a:solidFill>
                  <a:srgbClr val="385365"/>
                </a:solidFill>
                <a:latin typeface="Arial"/>
              </a:rPr>
              <a:t>• Pure logic AntiFuse OTP integrates with 0 extra masks, saving 30-50% vs eFlash.</a:t>
            </a:r>
          </a:p>
          <a:p>
            <a:pPr>
              <a:spcAft>
                <a:spcPts val="600"/>
              </a:spcAft>
            </a:pPr>
            <a:r>
              <a:rPr sz="1100" b="0">
                <a:solidFill>
                  <a:srgbClr val="385365"/>
                </a:solidFill>
                <a:latin typeface="Arial"/>
              </a:rPr>
              <a:t>• Eliminates high-temp thermal cycles that degrade high-voltage LDMOS breakdown.</a:t>
            </a:r>
          </a:p>
          <a:p>
            <a:pPr>
              <a:spcAft>
                <a:spcPts val="600"/>
              </a:spcAft>
            </a:pPr>
            <a:r>
              <a:rPr sz="1100" b="0">
                <a:solidFill>
                  <a:srgbClr val="385365"/>
                </a:solidFill>
                <a:latin typeface="Arial"/>
              </a:rPr>
              <a:t>• High-temperature AEC-Q100 Grade 0 retention validated up to 150°C-175°C Tj.</a:t>
            </a:r>
          </a:p>
          <a:p>
            <a:pPr>
              <a:spcAft>
                <a:spcPts val="600"/>
              </a:spcAft>
            </a:pPr>
            <a:r>
              <a:rPr sz="1100" b="0">
                <a:solidFill>
                  <a:srgbClr val="385365"/>
                </a:solidFill>
                <a:latin typeface="Arial"/>
              </a:rPr>
              <a:t>• Standard sockets: PMIC bandgap Vref (±0.5%), USB-PD 3.1 240W, BLDC MCU, BMIC AFE.</a:t>
            </a: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
          <a:effectLst>
            <a:outerShdw blurRad="85725" dist="28575" dir="5400000">
              <a:srgbClr val="0A2434">
                <a:alpha val="15000"/>
              </a:srgbClr>
            </a:outerShdw>
          </a:effectLst>
        </a:effectStyle>
        <a:effectStyle>
          <a:effectLst>
            <a:outerShdw blurRad="95250" dist="28575" dir="5400000">
              <a:srgbClr val="0A2434">
                <a:alpha val="1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4534</Words>
  <Application>Microsoft Office PowerPoint</Application>
  <DocSecurity>0</DocSecurity>
  <PresentationFormat>寬螢幕</PresentationFormat>
  <Paragraphs>608</Paragraphs>
  <Slides>17</Slides>
  <Notes>14</Notes>
  <HiddenSlides>0</HiddenSlides>
  <MMClips>0</MMClips>
  <ScaleCrop>false</ScaleCrop>
  <HeadingPairs>
    <vt:vector size="6" baseType="variant">
      <vt:variant>
        <vt:lpstr>使用字型</vt:lpstr>
      </vt:variant>
      <vt:variant>
        <vt:i4>3</vt:i4>
      </vt:variant>
      <vt:variant>
        <vt:lpstr>佈景主題</vt:lpstr>
      </vt:variant>
      <vt:variant>
        <vt:i4>1</vt:i4>
      </vt:variant>
      <vt:variant>
        <vt:lpstr>投影片標題</vt:lpstr>
      </vt:variant>
      <vt:variant>
        <vt:i4>17</vt:i4>
      </vt:variant>
    </vt:vector>
  </HeadingPairs>
  <TitlesOfParts>
    <vt:vector size="21" baseType="lpstr">
      <vt:lpstr>Arial</vt:lpstr>
      <vt:lpstr>Calibri</vt:lpstr>
      <vt:lpstr>Consolas</vt:lpstr>
      <vt:lpstr>ChatGPT</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Sam Huang</cp:lastModifiedBy>
  <cp:revision>1</cp:revision>
  <dcterms:created xsi:type="dcterms:W3CDTF">2026-08-31T16:32:36Z</dcterms:created>
  <dcterms:modified xsi:type="dcterms:W3CDTF">2026-09-03T12:16:59Z</dcterms:modified>
</cp:coreProperties>
</file>